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Corben"/>
      <p:regular r:id="rId15"/>
      <p:bold r:id="rId16"/>
    </p:embeddedFont>
    <p:embeddedFont>
      <p:font typeface="Nobile"/>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1" roundtripDataSignature="AMtx7mg5wMOwmgHC+WQ3SkCW596HOOeBY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Nobile-boldItalic.fntdata"/><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Corben-regular.fntdata"/><Relationship Id="rId14" Type="http://schemas.openxmlformats.org/officeDocument/2006/relationships/slide" Target="slides/slide10.xml"/><Relationship Id="rId17" Type="http://schemas.openxmlformats.org/officeDocument/2006/relationships/font" Target="fonts/Nobile-regular.fntdata"/><Relationship Id="rId16" Type="http://schemas.openxmlformats.org/officeDocument/2006/relationships/font" Target="fonts/Corben-bold.fntdata"/><Relationship Id="rId5" Type="http://schemas.openxmlformats.org/officeDocument/2006/relationships/slide" Target="slides/slide1.xml"/><Relationship Id="rId19" Type="http://schemas.openxmlformats.org/officeDocument/2006/relationships/font" Target="fonts/Nobile-italic.fntdata"/><Relationship Id="rId6" Type="http://schemas.openxmlformats.org/officeDocument/2006/relationships/slide" Target="slides/slide2.xml"/><Relationship Id="rId18" Type="http://schemas.openxmlformats.org/officeDocument/2006/relationships/font" Target="fonts/Nobile-bold.fntdata"/><Relationship Id="rId7" Type="http://schemas.openxmlformats.org/officeDocument/2006/relationships/slide" Target="slides/slide3.xml"/><Relationship Id="rId8" Type="http://schemas.openxmlformats.org/officeDocument/2006/relationships/slide" Target="slides/slide4.xml"/></Relationships>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 name="Google Shape;6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 name="Google Shape;6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 name="Google Shape;7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 name="Google Shape;78;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 name="Google Shape;87;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3" name="Google Shape;113;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 name="Google Shape;114;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4" name="Google Shape;12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5" name="Google Shape;12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2" name="Google Shape;162;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pic>
        <p:nvPicPr>
          <p:cNvPr descr="preencoded.png" id="11" name="Google Shape;11;p1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2" name="Google Shape;12;p12"/>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13" name="Google Shape;13;p12">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46" name="Shape 46"/>
        <p:cNvGrpSpPr/>
        <p:nvPr/>
      </p:nvGrpSpPr>
      <p:grpSpPr>
        <a:xfrm>
          <a:off x="0" y="0"/>
          <a:ext cx="0" cy="0"/>
          <a:chOff x="0" y="0"/>
          <a:chExt cx="0" cy="0"/>
        </a:xfrm>
      </p:grpSpPr>
      <p:pic>
        <p:nvPicPr>
          <p:cNvPr descr="preencoded.png" id="47" name="Google Shape;47;p21"/>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8" name="Google Shape;48;p21"/>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49" name="Google Shape;49;p21">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pic>
        <p:nvPicPr>
          <p:cNvPr descr="preencoded.png" id="15" name="Google Shape;15;p1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 name="Google Shape;16;p13"/>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17" name="Google Shape;17;p13">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pic>
        <p:nvPicPr>
          <p:cNvPr descr="preencoded.png" id="19" name="Google Shape;19;p14"/>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0" name="Google Shape;20;p14"/>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21" name="Google Shape;21;p14">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pic>
        <p:nvPicPr>
          <p:cNvPr descr="preencoded.png" id="23" name="Google Shape;23;p1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4" name="Google Shape;24;p15"/>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25" name="Google Shape;25;p15">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pic>
        <p:nvPicPr>
          <p:cNvPr descr="preencoded.png" id="27" name="Google Shape;27;p1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8" name="Google Shape;28;p16"/>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29" name="Google Shape;29;p16">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pic>
        <p:nvPicPr>
          <p:cNvPr descr="preencoded.png" id="31" name="Google Shape;31;p17"/>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2" name="Google Shape;32;p17"/>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33" name="Google Shape;33;p17">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pic>
        <p:nvPicPr>
          <p:cNvPr descr="preencoded.png" id="35" name="Google Shape;35;p1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36" name="Google Shape;36;p18"/>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37" name="Google Shape;37;p18">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pic>
        <p:nvPicPr>
          <p:cNvPr descr="preencoded.png" id="39" name="Google Shape;39;p1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0" name="Google Shape;40;p19"/>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41" name="Google Shape;41;p19">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2" name="Shape 42"/>
        <p:cNvGrpSpPr/>
        <p:nvPr/>
      </p:nvGrpSpPr>
      <p:grpSpPr>
        <a:xfrm>
          <a:off x="0" y="0"/>
          <a:ext cx="0" cy="0"/>
          <a:chOff x="0" y="0"/>
          <a:chExt cx="0" cy="0"/>
        </a:xfrm>
      </p:grpSpPr>
      <p:pic>
        <p:nvPicPr>
          <p:cNvPr descr="preencoded.png" id="43" name="Google Shape;43;p2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44" name="Google Shape;44;p20"/>
          <p:cNvSpPr/>
          <p:nvPr/>
        </p:nvSpPr>
        <p:spPr>
          <a:xfrm>
            <a:off x="0" y="0"/>
            <a:ext cx="14630400" cy="8229600"/>
          </a:xfrm>
          <a:prstGeom prst="rect">
            <a:avLst/>
          </a:prstGeom>
          <a:solidFill>
            <a:srgbClr val="F9F9FF">
              <a:alpha val="9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45" name="Google Shape;45;p20">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17.png"/><Relationship Id="rId5" Type="http://schemas.openxmlformats.org/officeDocument/2006/relationships/image" Target="../media/image21.png"/><Relationship Id="rId6"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20.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57" name="Google Shape;57;p1"/>
          <p:cNvSpPr/>
          <p:nvPr/>
        </p:nvSpPr>
        <p:spPr>
          <a:xfrm>
            <a:off x="1398275" y="2815475"/>
            <a:ext cx="7556400" cy="21309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750" u="none" cap="none" strike="noStrike">
                <a:solidFill>
                  <a:srgbClr val="1B1B27"/>
                </a:solidFill>
                <a:latin typeface="Corben"/>
                <a:ea typeface="Corben"/>
                <a:cs typeface="Corben"/>
                <a:sym typeface="Corben"/>
              </a:rPr>
              <a:t> Sales Efficiency</a:t>
            </a:r>
            <a:endParaRPr b="0" i="0" sz="4750" u="none" cap="none" strike="noStrike">
              <a:solidFill>
                <a:srgbClr val="1B1B27"/>
              </a:solidFill>
              <a:latin typeface="Corben"/>
              <a:ea typeface="Corben"/>
              <a:cs typeface="Corben"/>
              <a:sym typeface="Corben"/>
            </a:endParaRPr>
          </a:p>
          <a:p>
            <a:pPr indent="0" lvl="0" marL="0" marR="0" rtl="0" algn="l">
              <a:lnSpc>
                <a:spcPct val="124719"/>
              </a:lnSpc>
              <a:spcBef>
                <a:spcPts val="0"/>
              </a:spcBef>
              <a:spcAft>
                <a:spcPts val="0"/>
              </a:spcAft>
              <a:buClr>
                <a:srgbClr val="1B1B27"/>
              </a:buClr>
              <a:buSzPts val="4450"/>
              <a:buFont typeface="Corben"/>
              <a:buNone/>
            </a:pPr>
            <a:r>
              <a:rPr b="0" i="0" lang="en-US" sz="4750" u="none" cap="none" strike="noStrike">
                <a:solidFill>
                  <a:srgbClr val="1B1B27"/>
                </a:solidFill>
                <a:latin typeface="Corben"/>
                <a:ea typeface="Corben"/>
                <a:cs typeface="Corben"/>
                <a:sym typeface="Corben"/>
              </a:rPr>
              <a:t>           with </a:t>
            </a:r>
            <a:endParaRPr sz="4750">
              <a:solidFill>
                <a:srgbClr val="1B1B27"/>
              </a:solidFill>
              <a:latin typeface="Corben"/>
              <a:ea typeface="Corben"/>
              <a:cs typeface="Corben"/>
              <a:sym typeface="Corben"/>
            </a:endParaRPr>
          </a:p>
          <a:p>
            <a:pPr indent="0" lvl="0" marL="0" marR="0" rtl="0" algn="l">
              <a:lnSpc>
                <a:spcPct val="124719"/>
              </a:lnSpc>
              <a:spcBef>
                <a:spcPts val="0"/>
              </a:spcBef>
              <a:spcAft>
                <a:spcPts val="0"/>
              </a:spcAft>
              <a:buClr>
                <a:srgbClr val="1B1B27"/>
              </a:buClr>
              <a:buSzPts val="4450"/>
              <a:buFont typeface="Corben"/>
              <a:buNone/>
            </a:pPr>
            <a:r>
              <a:rPr b="0" i="0" lang="en-US" sz="4750" u="none" cap="none" strike="noStrike">
                <a:solidFill>
                  <a:srgbClr val="1B1B27"/>
                </a:solidFill>
                <a:latin typeface="Corben"/>
                <a:ea typeface="Corben"/>
                <a:cs typeface="Corben"/>
                <a:sym typeface="Corben"/>
              </a:rPr>
              <a:t> Lead Conversion</a:t>
            </a:r>
            <a:endParaRPr b="0" i="0" sz="4750" u="none" cap="none" strike="noStrike">
              <a:solidFill>
                <a:srgbClr val="000000"/>
              </a:solidFill>
              <a:latin typeface="Arial"/>
              <a:ea typeface="Arial"/>
              <a:cs typeface="Arial"/>
              <a:sym typeface="Arial"/>
            </a:endParaRPr>
          </a:p>
        </p:txBody>
      </p:sp>
      <p:sp>
        <p:nvSpPr>
          <p:cNvPr id="58" name="Google Shape;58;p1"/>
          <p:cNvSpPr/>
          <p:nvPr/>
        </p:nvSpPr>
        <p:spPr>
          <a:xfrm>
            <a:off x="793800" y="5846953"/>
            <a:ext cx="7556400" cy="13875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t/>
            </a:r>
            <a:endParaRPr b="0" i="0" sz="1750" u="none" cap="none" strike="noStrike">
              <a:solidFill>
                <a:srgbClr val="404155"/>
              </a:solidFill>
              <a:latin typeface="Nobile"/>
              <a:ea typeface="Nobile"/>
              <a:cs typeface="Nobile"/>
              <a:sym typeface="Nobil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0"/>
          <p:cNvSpPr/>
          <p:nvPr/>
        </p:nvSpPr>
        <p:spPr>
          <a:xfrm>
            <a:off x="793790" y="1612940"/>
            <a:ext cx="12841129"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450" u="none" cap="none" strike="noStrike">
                <a:solidFill>
                  <a:srgbClr val="1B1B27"/>
                </a:solidFill>
                <a:latin typeface="Corben"/>
                <a:ea typeface="Corben"/>
                <a:cs typeface="Corben"/>
                <a:sym typeface="Corben"/>
              </a:rPr>
              <a:t>Conclusion &amp; Next Steps: Towards Smarter Sales</a:t>
            </a:r>
            <a:endParaRPr b="0" i="0" sz="4450" u="none" cap="none" strike="noStrike">
              <a:solidFill>
                <a:srgbClr val="000000"/>
              </a:solidFill>
              <a:latin typeface="Arial"/>
              <a:ea typeface="Arial"/>
              <a:cs typeface="Arial"/>
              <a:sym typeface="Arial"/>
            </a:endParaRPr>
          </a:p>
        </p:txBody>
      </p:sp>
      <p:sp>
        <p:nvSpPr>
          <p:cNvPr id="176" name="Google Shape;176;p10"/>
          <p:cNvSpPr/>
          <p:nvPr/>
        </p:nvSpPr>
        <p:spPr>
          <a:xfrm>
            <a:off x="793790" y="2775347"/>
            <a:ext cx="13042821"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This project successfully delivered a robust predictive model that directly addresses the core business problem of identifying high-potential sales leads. By classifying prospects based on their likelihood to convert, this data-driven solution empowers the sales team to move beyond reactive lead handling and focus their efforts where they matter most</a:t>
            </a:r>
            <a:endParaRPr b="0" i="0" sz="1750" u="none" cap="none" strike="noStrike">
              <a:solidFill>
                <a:srgbClr val="000000"/>
              </a:solidFill>
              <a:latin typeface="Arial"/>
              <a:ea typeface="Arial"/>
              <a:cs typeface="Arial"/>
              <a:sym typeface="Arial"/>
            </a:endParaRPr>
          </a:p>
        </p:txBody>
      </p:sp>
      <p:sp>
        <p:nvSpPr>
          <p:cNvPr id="177" name="Google Shape;177;p10"/>
          <p:cNvSpPr/>
          <p:nvPr/>
        </p:nvSpPr>
        <p:spPr>
          <a:xfrm>
            <a:off x="793790" y="4708922"/>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2200"/>
              <a:buFont typeface="Corben"/>
              <a:buNone/>
            </a:pPr>
            <a:r>
              <a:rPr b="0" i="0" lang="en-US" sz="2200" u="none" cap="none" strike="noStrike">
                <a:solidFill>
                  <a:srgbClr val="1B1B27"/>
                </a:solidFill>
                <a:latin typeface="Corben"/>
                <a:ea typeface="Corben"/>
                <a:cs typeface="Corben"/>
                <a:sym typeface="Corben"/>
              </a:rPr>
              <a:t>Immediate Impact:</a:t>
            </a:r>
            <a:endParaRPr b="0" i="0" sz="2200" u="none" cap="none" strike="noStrike">
              <a:solidFill>
                <a:srgbClr val="000000"/>
              </a:solidFill>
              <a:latin typeface="Arial"/>
              <a:ea typeface="Arial"/>
              <a:cs typeface="Arial"/>
              <a:sym typeface="Arial"/>
            </a:endParaRPr>
          </a:p>
        </p:txBody>
      </p:sp>
      <p:sp>
        <p:nvSpPr>
          <p:cNvPr id="178" name="Google Shape;178;p10"/>
          <p:cNvSpPr/>
          <p:nvPr/>
        </p:nvSpPr>
        <p:spPr>
          <a:xfrm>
            <a:off x="793790" y="5290066"/>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Reduced Effort on Low-Quality Leads</a:t>
            </a:r>
            <a:endParaRPr b="0" i="0" sz="1750" u="none" cap="none" strike="noStrike">
              <a:solidFill>
                <a:srgbClr val="000000"/>
              </a:solidFill>
              <a:latin typeface="Arial"/>
              <a:ea typeface="Arial"/>
              <a:cs typeface="Arial"/>
              <a:sym typeface="Arial"/>
            </a:endParaRPr>
          </a:p>
        </p:txBody>
      </p:sp>
      <p:sp>
        <p:nvSpPr>
          <p:cNvPr id="179" name="Google Shape;179;p10"/>
          <p:cNvSpPr/>
          <p:nvPr/>
        </p:nvSpPr>
        <p:spPr>
          <a:xfrm>
            <a:off x="793790" y="5732264"/>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Enhanced Sales ROI</a:t>
            </a:r>
            <a:endParaRPr b="0" i="0" sz="1750" u="none" cap="none" strike="noStrike">
              <a:solidFill>
                <a:srgbClr val="000000"/>
              </a:solidFill>
              <a:latin typeface="Arial"/>
              <a:ea typeface="Arial"/>
              <a:cs typeface="Arial"/>
              <a:sym typeface="Arial"/>
            </a:endParaRPr>
          </a:p>
        </p:txBody>
      </p:sp>
      <p:sp>
        <p:nvSpPr>
          <p:cNvPr id="180" name="Google Shape;180;p10"/>
          <p:cNvSpPr/>
          <p:nvPr/>
        </p:nvSpPr>
        <p:spPr>
          <a:xfrm>
            <a:off x="793790" y="6174462"/>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Data-Driven Sales Strategies</a:t>
            </a:r>
            <a:endParaRPr b="0" i="0" sz="1750" u="none" cap="none" strike="noStrike">
              <a:solidFill>
                <a:srgbClr val="000000"/>
              </a:solidFill>
              <a:latin typeface="Arial"/>
              <a:ea typeface="Arial"/>
              <a:cs typeface="Arial"/>
              <a:sym typeface="Arial"/>
            </a:endParaRPr>
          </a:p>
        </p:txBody>
      </p:sp>
      <p:sp>
        <p:nvSpPr>
          <p:cNvPr id="181" name="Google Shape;181;p10"/>
          <p:cNvSpPr/>
          <p:nvPr/>
        </p:nvSpPr>
        <p:spPr>
          <a:xfrm>
            <a:off x="7599521" y="4708922"/>
            <a:ext cx="3027997"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2200"/>
              <a:buFont typeface="Corben"/>
              <a:buNone/>
            </a:pPr>
            <a:r>
              <a:rPr b="0" i="0" lang="en-US" sz="2200" u="none" cap="none" strike="noStrike">
                <a:solidFill>
                  <a:srgbClr val="1B1B27"/>
                </a:solidFill>
                <a:latin typeface="Corben"/>
                <a:ea typeface="Corben"/>
                <a:cs typeface="Corben"/>
                <a:sym typeface="Corben"/>
              </a:rPr>
              <a:t>Future Enhancements:</a:t>
            </a:r>
            <a:endParaRPr b="0" i="0" sz="2200" u="none" cap="none" strike="noStrike">
              <a:solidFill>
                <a:srgbClr val="000000"/>
              </a:solidFill>
              <a:latin typeface="Arial"/>
              <a:ea typeface="Arial"/>
              <a:cs typeface="Arial"/>
              <a:sym typeface="Arial"/>
            </a:endParaRPr>
          </a:p>
        </p:txBody>
      </p:sp>
      <p:sp>
        <p:nvSpPr>
          <p:cNvPr id="182" name="Google Shape;182;p10"/>
          <p:cNvSpPr/>
          <p:nvPr/>
        </p:nvSpPr>
        <p:spPr>
          <a:xfrm>
            <a:off x="7599521" y="5290066"/>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CRM Integration for Automation</a:t>
            </a:r>
            <a:endParaRPr b="0" i="0" sz="1750" u="none" cap="none" strike="noStrike">
              <a:solidFill>
                <a:srgbClr val="000000"/>
              </a:solidFill>
              <a:latin typeface="Arial"/>
              <a:ea typeface="Arial"/>
              <a:cs typeface="Arial"/>
              <a:sym typeface="Arial"/>
            </a:endParaRPr>
          </a:p>
        </p:txBody>
      </p:sp>
      <p:sp>
        <p:nvSpPr>
          <p:cNvPr id="183" name="Google Shape;183;p10"/>
          <p:cNvSpPr/>
          <p:nvPr/>
        </p:nvSpPr>
        <p:spPr>
          <a:xfrm>
            <a:off x="7599521" y="5732264"/>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Real-time Lead Prioritisation</a:t>
            </a:r>
            <a:endParaRPr b="0" i="0" sz="1750" u="none" cap="none" strike="noStrike">
              <a:solidFill>
                <a:srgbClr val="000000"/>
              </a:solidFill>
              <a:latin typeface="Arial"/>
              <a:ea typeface="Arial"/>
              <a:cs typeface="Arial"/>
              <a:sym typeface="Arial"/>
            </a:endParaRPr>
          </a:p>
        </p:txBody>
      </p:sp>
      <p:sp>
        <p:nvSpPr>
          <p:cNvPr id="184" name="Google Shape;184;p10"/>
          <p:cNvSpPr/>
          <p:nvPr/>
        </p:nvSpPr>
        <p:spPr>
          <a:xfrm>
            <a:off x="7599521" y="6174462"/>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Continuous Model Retraining</a:t>
            </a:r>
            <a:endParaRPr b="0" i="0" sz="1750" u="none" cap="none" strike="noStrike">
              <a:solidFill>
                <a:srgbClr val="000000"/>
              </a:solidFill>
              <a:latin typeface="Arial"/>
              <a:ea typeface="Arial"/>
              <a:cs typeface="Arial"/>
              <a:sym typeface="Arial"/>
            </a:endParaRPr>
          </a:p>
        </p:txBody>
      </p:sp>
      <p:pic>
        <p:nvPicPr>
          <p:cNvPr id="185" name="Google Shape;185;p10"/>
          <p:cNvPicPr preferRelativeResize="0"/>
          <p:nvPr/>
        </p:nvPicPr>
        <p:blipFill rotWithShape="1">
          <a:blip r:embed="rId3">
            <a:alphaModFix/>
          </a:blip>
          <a:srcRect b="0" l="0" r="0" t="0"/>
          <a:stretch/>
        </p:blipFill>
        <p:spPr>
          <a:xfrm>
            <a:off x="12570201" y="7790176"/>
            <a:ext cx="2014183" cy="322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2"/>
          <p:cNvSpPr/>
          <p:nvPr/>
        </p:nvSpPr>
        <p:spPr>
          <a:xfrm>
            <a:off x="6023134" y="568404"/>
            <a:ext cx="2584013" cy="322898"/>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1B1B27"/>
              </a:buClr>
              <a:buSzPts val="2000"/>
              <a:buFont typeface="Corben"/>
              <a:buNone/>
            </a:pPr>
            <a:r>
              <a:rPr b="0" i="0" lang="en-US" sz="2000" u="none" cap="none" strike="noStrike">
                <a:solidFill>
                  <a:srgbClr val="1B1B27"/>
                </a:solidFill>
                <a:latin typeface="Corben"/>
                <a:ea typeface="Corben"/>
                <a:cs typeface="Corben"/>
                <a:sym typeface="Corben"/>
              </a:rPr>
              <a:t>Agenda</a:t>
            </a:r>
            <a:endParaRPr b="0" i="0" sz="2000" u="none" cap="none" strike="noStrike">
              <a:solidFill>
                <a:srgbClr val="000000"/>
              </a:solidFill>
              <a:latin typeface="Arial"/>
              <a:ea typeface="Arial"/>
              <a:cs typeface="Arial"/>
              <a:sym typeface="Arial"/>
            </a:endParaRPr>
          </a:p>
        </p:txBody>
      </p:sp>
      <p:sp>
        <p:nvSpPr>
          <p:cNvPr id="65" name="Google Shape;65;p2"/>
          <p:cNvSpPr/>
          <p:nvPr/>
        </p:nvSpPr>
        <p:spPr>
          <a:xfrm>
            <a:off x="723543" y="1097994"/>
            <a:ext cx="13183314" cy="1292066"/>
          </a:xfrm>
          <a:prstGeom prst="rect">
            <a:avLst/>
          </a:prstGeom>
          <a:noFill/>
          <a:ln>
            <a:noFill/>
          </a:ln>
        </p:spPr>
        <p:txBody>
          <a:bodyPr anchorCtr="0" anchor="t" bIns="0" lIns="0" spcFirstLastPara="1" rIns="0" wrap="square" tIns="0">
            <a:noAutofit/>
          </a:bodyPr>
          <a:lstStyle/>
          <a:p>
            <a:pPr indent="0" lvl="0" marL="0" marR="0" rtl="0" algn="ctr">
              <a:lnSpc>
                <a:spcPct val="124691"/>
              </a:lnSpc>
              <a:spcBef>
                <a:spcPts val="0"/>
              </a:spcBef>
              <a:spcAft>
                <a:spcPts val="0"/>
              </a:spcAft>
              <a:buClr>
                <a:srgbClr val="1B1B27"/>
              </a:buClr>
              <a:buSzPts val="4050"/>
              <a:buFont typeface="Corben"/>
              <a:buNone/>
            </a:pPr>
            <a:r>
              <a:rPr b="0" i="0" lang="en-US" sz="4050" u="none" cap="none" strike="noStrike">
                <a:solidFill>
                  <a:srgbClr val="1B1B27"/>
                </a:solidFill>
                <a:latin typeface="Corben"/>
                <a:ea typeface="Corben"/>
                <a:cs typeface="Corben"/>
                <a:sym typeface="Corben"/>
              </a:rPr>
              <a:t>Navigating Our Approach to Predictive Lead Conversion</a:t>
            </a:r>
            <a:endParaRPr b="0" i="0" sz="4050" u="none" cap="none" strike="noStrike">
              <a:solidFill>
                <a:srgbClr val="000000"/>
              </a:solidFill>
              <a:latin typeface="Arial"/>
              <a:ea typeface="Arial"/>
              <a:cs typeface="Arial"/>
              <a:sym typeface="Arial"/>
            </a:endParaRPr>
          </a:p>
        </p:txBody>
      </p:sp>
      <p:pic>
        <p:nvPicPr>
          <p:cNvPr descr="preencoded.png" id="66" name="Google Shape;66;p2"/>
          <p:cNvPicPr preferRelativeResize="0"/>
          <p:nvPr/>
        </p:nvPicPr>
        <p:blipFill rotWithShape="1">
          <a:blip r:embed="rId3">
            <a:alphaModFix/>
          </a:blip>
          <a:srcRect b="0" l="0" r="0" t="0"/>
          <a:stretch/>
        </p:blipFill>
        <p:spPr>
          <a:xfrm>
            <a:off x="723543" y="2700099"/>
            <a:ext cx="1033582" cy="1240274"/>
          </a:xfrm>
          <a:prstGeom prst="rect">
            <a:avLst/>
          </a:prstGeom>
          <a:noFill/>
          <a:ln>
            <a:noFill/>
          </a:ln>
        </p:spPr>
      </p:pic>
      <p:sp>
        <p:nvSpPr>
          <p:cNvPr id="67" name="Google Shape;67;p2"/>
          <p:cNvSpPr/>
          <p:nvPr/>
        </p:nvSpPr>
        <p:spPr>
          <a:xfrm>
            <a:off x="1963817" y="2906792"/>
            <a:ext cx="2584013" cy="322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000"/>
              <a:buFont typeface="Corben"/>
              <a:buNone/>
            </a:pPr>
            <a:r>
              <a:rPr b="0" i="0" lang="en-US" sz="2000" u="none" cap="none" strike="noStrike">
                <a:solidFill>
                  <a:srgbClr val="404155"/>
                </a:solidFill>
                <a:latin typeface="Corben"/>
                <a:ea typeface="Corben"/>
                <a:cs typeface="Corben"/>
                <a:sym typeface="Corben"/>
              </a:rPr>
              <a:t>The Challenge</a:t>
            </a:r>
            <a:endParaRPr b="0" i="0" sz="2000" u="none" cap="none" strike="noStrike">
              <a:solidFill>
                <a:srgbClr val="000000"/>
              </a:solidFill>
              <a:latin typeface="Arial"/>
              <a:ea typeface="Arial"/>
              <a:cs typeface="Arial"/>
              <a:sym typeface="Arial"/>
            </a:endParaRPr>
          </a:p>
        </p:txBody>
      </p:sp>
      <p:pic>
        <p:nvPicPr>
          <p:cNvPr descr="preencoded.png" id="68" name="Google Shape;68;p2"/>
          <p:cNvPicPr preferRelativeResize="0"/>
          <p:nvPr/>
        </p:nvPicPr>
        <p:blipFill rotWithShape="1">
          <a:blip r:embed="rId4">
            <a:alphaModFix/>
          </a:blip>
          <a:srcRect b="0" l="0" r="0" t="0"/>
          <a:stretch/>
        </p:blipFill>
        <p:spPr>
          <a:xfrm>
            <a:off x="723543" y="3940373"/>
            <a:ext cx="1033582" cy="1240274"/>
          </a:xfrm>
          <a:prstGeom prst="rect">
            <a:avLst/>
          </a:prstGeom>
          <a:noFill/>
          <a:ln>
            <a:noFill/>
          </a:ln>
        </p:spPr>
      </p:pic>
      <p:sp>
        <p:nvSpPr>
          <p:cNvPr id="69" name="Google Shape;69;p2"/>
          <p:cNvSpPr/>
          <p:nvPr/>
        </p:nvSpPr>
        <p:spPr>
          <a:xfrm>
            <a:off x="1963817" y="4147066"/>
            <a:ext cx="3031212" cy="322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000"/>
              <a:buFont typeface="Corben"/>
              <a:buNone/>
            </a:pPr>
            <a:r>
              <a:rPr b="0" i="0" lang="en-US" sz="2000" u="none" cap="none" strike="noStrike">
                <a:solidFill>
                  <a:srgbClr val="404155"/>
                </a:solidFill>
                <a:latin typeface="Corben"/>
                <a:ea typeface="Corben"/>
                <a:cs typeface="Corben"/>
                <a:sym typeface="Corben"/>
              </a:rPr>
              <a:t>Our Solution &amp; Approach</a:t>
            </a:r>
            <a:endParaRPr b="0" i="0" sz="2000" u="none" cap="none" strike="noStrike">
              <a:solidFill>
                <a:srgbClr val="000000"/>
              </a:solidFill>
              <a:latin typeface="Arial"/>
              <a:ea typeface="Arial"/>
              <a:cs typeface="Arial"/>
              <a:sym typeface="Arial"/>
            </a:endParaRPr>
          </a:p>
        </p:txBody>
      </p:sp>
      <p:pic>
        <p:nvPicPr>
          <p:cNvPr descr="preencoded.png" id="70" name="Google Shape;70;p2"/>
          <p:cNvPicPr preferRelativeResize="0"/>
          <p:nvPr/>
        </p:nvPicPr>
        <p:blipFill rotWithShape="1">
          <a:blip r:embed="rId5">
            <a:alphaModFix/>
          </a:blip>
          <a:srcRect b="0" l="0" r="0" t="0"/>
          <a:stretch/>
        </p:blipFill>
        <p:spPr>
          <a:xfrm>
            <a:off x="723543" y="5180647"/>
            <a:ext cx="1033582" cy="1240274"/>
          </a:xfrm>
          <a:prstGeom prst="rect">
            <a:avLst/>
          </a:prstGeom>
          <a:noFill/>
          <a:ln>
            <a:noFill/>
          </a:ln>
        </p:spPr>
      </p:pic>
      <p:sp>
        <p:nvSpPr>
          <p:cNvPr id="71" name="Google Shape;71;p2"/>
          <p:cNvSpPr/>
          <p:nvPr/>
        </p:nvSpPr>
        <p:spPr>
          <a:xfrm>
            <a:off x="1963817" y="5387340"/>
            <a:ext cx="2747367" cy="322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000"/>
              <a:buFont typeface="Corben"/>
              <a:buNone/>
            </a:pPr>
            <a:r>
              <a:rPr b="0" i="0" lang="en-US" sz="2000" u="none" cap="none" strike="noStrike">
                <a:solidFill>
                  <a:srgbClr val="404155"/>
                </a:solidFill>
                <a:latin typeface="Corben"/>
                <a:ea typeface="Corben"/>
                <a:cs typeface="Corben"/>
                <a:sym typeface="Corben"/>
              </a:rPr>
              <a:t>Key Findings &amp; Impact</a:t>
            </a:r>
            <a:endParaRPr b="0" i="0" sz="2000" u="none" cap="none" strike="noStrike">
              <a:solidFill>
                <a:srgbClr val="000000"/>
              </a:solidFill>
              <a:latin typeface="Arial"/>
              <a:ea typeface="Arial"/>
              <a:cs typeface="Arial"/>
              <a:sym typeface="Arial"/>
            </a:endParaRPr>
          </a:p>
        </p:txBody>
      </p:sp>
      <p:pic>
        <p:nvPicPr>
          <p:cNvPr descr="preencoded.png" id="72" name="Google Shape;72;p2"/>
          <p:cNvPicPr preferRelativeResize="0"/>
          <p:nvPr/>
        </p:nvPicPr>
        <p:blipFill rotWithShape="1">
          <a:blip r:embed="rId6">
            <a:alphaModFix/>
          </a:blip>
          <a:srcRect b="0" l="0" r="0" t="0"/>
          <a:stretch/>
        </p:blipFill>
        <p:spPr>
          <a:xfrm>
            <a:off x="723543" y="6420922"/>
            <a:ext cx="1033582" cy="1240274"/>
          </a:xfrm>
          <a:prstGeom prst="rect">
            <a:avLst/>
          </a:prstGeom>
          <a:noFill/>
          <a:ln>
            <a:noFill/>
          </a:ln>
        </p:spPr>
      </p:pic>
      <p:sp>
        <p:nvSpPr>
          <p:cNvPr id="73" name="Google Shape;73;p2"/>
          <p:cNvSpPr/>
          <p:nvPr/>
        </p:nvSpPr>
        <p:spPr>
          <a:xfrm>
            <a:off x="1963817" y="6627614"/>
            <a:ext cx="2985135" cy="322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000"/>
              <a:buFont typeface="Corben"/>
              <a:buNone/>
            </a:pPr>
            <a:r>
              <a:rPr b="0" i="0" lang="en-US" sz="2000" u="none" cap="none" strike="noStrike">
                <a:solidFill>
                  <a:srgbClr val="404155"/>
                </a:solidFill>
                <a:latin typeface="Corben"/>
                <a:ea typeface="Corben"/>
                <a:cs typeface="Corben"/>
                <a:sym typeface="Corben"/>
              </a:rPr>
              <a:t>Conclusion &amp; Next Steps</a:t>
            </a:r>
            <a:endParaRPr b="0" i="0" sz="2000" u="none" cap="none" strike="noStrike">
              <a:solidFill>
                <a:srgbClr val="000000"/>
              </a:solidFill>
              <a:latin typeface="Arial"/>
              <a:ea typeface="Arial"/>
              <a:cs typeface="Arial"/>
              <a:sym typeface="Arial"/>
            </a:endParaRPr>
          </a:p>
        </p:txBody>
      </p:sp>
      <p:pic>
        <p:nvPicPr>
          <p:cNvPr id="74" name="Google Shape;74;p2"/>
          <p:cNvPicPr preferRelativeResize="0"/>
          <p:nvPr/>
        </p:nvPicPr>
        <p:blipFill rotWithShape="1">
          <a:blip r:embed="rId7">
            <a:alphaModFix/>
          </a:blip>
          <a:srcRect b="0" l="0" r="0" t="0"/>
          <a:stretch/>
        </p:blipFill>
        <p:spPr>
          <a:xfrm>
            <a:off x="12570201" y="7790176"/>
            <a:ext cx="2014183" cy="322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descr="preencoded.png" id="80" name="Google Shape;80;p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81" name="Google Shape;81;p3"/>
          <p:cNvSpPr/>
          <p:nvPr/>
        </p:nvSpPr>
        <p:spPr>
          <a:xfrm>
            <a:off x="6170290" y="1229574"/>
            <a:ext cx="7556400" cy="14175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450" u="none" cap="none" strike="noStrike">
                <a:solidFill>
                  <a:srgbClr val="1B1B27"/>
                </a:solidFill>
                <a:latin typeface="Corben"/>
                <a:ea typeface="Corben"/>
                <a:cs typeface="Corben"/>
                <a:sym typeface="Corben"/>
              </a:rPr>
              <a:t>Addressing Inefficiencies in B2B Lead Conversion</a:t>
            </a:r>
            <a:endParaRPr b="0" i="0" sz="4450" u="none" cap="none" strike="noStrike">
              <a:solidFill>
                <a:srgbClr val="000000"/>
              </a:solidFill>
              <a:latin typeface="Arial"/>
              <a:ea typeface="Arial"/>
              <a:cs typeface="Arial"/>
              <a:sym typeface="Arial"/>
            </a:endParaRPr>
          </a:p>
        </p:txBody>
      </p:sp>
      <p:sp>
        <p:nvSpPr>
          <p:cNvPr id="82" name="Google Shape;82;p3"/>
          <p:cNvSpPr/>
          <p:nvPr/>
        </p:nvSpPr>
        <p:spPr>
          <a:xfrm>
            <a:off x="6170300" y="3982927"/>
            <a:ext cx="7556400" cy="2471400"/>
          </a:xfrm>
          <a:prstGeom prst="rect">
            <a:avLst/>
          </a:prstGeom>
          <a:noFill/>
          <a:ln>
            <a:noFill/>
          </a:ln>
        </p:spPr>
        <p:txBody>
          <a:bodyPr anchorCtr="0" anchor="t" bIns="0" lIns="0" spcFirstLastPara="1" rIns="0" wrap="square" tIns="0">
            <a:noAutofit/>
          </a:bodyPr>
          <a:lstStyle/>
          <a:p>
            <a:pPr indent="-339725" lvl="0" marL="4572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In the highly competitive B2B sales landscape, marketing and sales teams dedicate significant resources to acquiring new leads. </a:t>
            </a:r>
            <a:endParaRPr sz="1750">
              <a:solidFill>
                <a:srgbClr val="404155"/>
              </a:solidFill>
              <a:latin typeface="Nobile"/>
              <a:ea typeface="Nobile"/>
              <a:cs typeface="Nobile"/>
              <a:sym typeface="Nobile"/>
            </a:endParaRPr>
          </a:p>
          <a:p>
            <a:pPr indent="-339725" lvl="0" marL="457200" marR="0" rtl="0" algn="l">
              <a:lnSpc>
                <a:spcPct val="162857"/>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However, a major challenge lies in the fact that a large number of these leads—often over 70%—do not become paying customers, which results in wasted effort and a diminished return on investment</a:t>
            </a:r>
            <a:endParaRPr b="0" i="0" sz="1750" u="none" cap="none" strike="noStrike">
              <a:solidFill>
                <a:srgbClr val="000000"/>
              </a:solidFill>
              <a:latin typeface="Arial"/>
              <a:ea typeface="Arial"/>
              <a:cs typeface="Arial"/>
              <a:sym typeface="Arial"/>
            </a:endParaRPr>
          </a:p>
        </p:txBody>
      </p:sp>
      <p:pic>
        <p:nvPicPr>
          <p:cNvPr id="83" name="Google Shape;83;p3"/>
          <p:cNvPicPr preferRelativeResize="0"/>
          <p:nvPr/>
        </p:nvPicPr>
        <p:blipFill rotWithShape="1">
          <a:blip r:embed="rId4">
            <a:alphaModFix/>
          </a:blip>
          <a:srcRect b="0" l="0" r="0" t="0"/>
          <a:stretch/>
        </p:blipFill>
        <p:spPr>
          <a:xfrm>
            <a:off x="12570201" y="7790176"/>
            <a:ext cx="2014183" cy="322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4"/>
          <p:cNvSpPr/>
          <p:nvPr/>
        </p:nvSpPr>
        <p:spPr>
          <a:xfrm>
            <a:off x="570428" y="814501"/>
            <a:ext cx="12465600" cy="5094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3200"/>
              <a:buFont typeface="Corben"/>
              <a:buNone/>
            </a:pPr>
            <a:r>
              <a:rPr b="0" i="0" lang="en-US" sz="3200" u="none" cap="none" strike="noStrike">
                <a:solidFill>
                  <a:srgbClr val="1B1B27"/>
                </a:solidFill>
                <a:latin typeface="Corben"/>
                <a:ea typeface="Corben"/>
                <a:cs typeface="Corben"/>
                <a:sym typeface="Corben"/>
              </a:rPr>
              <a:t>Project Objective: Predictive Lead Scoring with Machine Learning</a:t>
            </a:r>
            <a:endParaRPr b="0" i="0" sz="3200" u="none" cap="none" strike="noStrike">
              <a:solidFill>
                <a:srgbClr val="000000"/>
              </a:solidFill>
              <a:latin typeface="Arial"/>
              <a:ea typeface="Arial"/>
              <a:cs typeface="Arial"/>
              <a:sym typeface="Arial"/>
            </a:endParaRPr>
          </a:p>
        </p:txBody>
      </p:sp>
      <p:sp>
        <p:nvSpPr>
          <p:cNvPr id="90" name="Google Shape;90;p4"/>
          <p:cNvSpPr/>
          <p:nvPr/>
        </p:nvSpPr>
        <p:spPr>
          <a:xfrm>
            <a:off x="570425" y="2249038"/>
            <a:ext cx="5772900" cy="4841100"/>
          </a:xfrm>
          <a:prstGeom prst="rect">
            <a:avLst/>
          </a:prstGeom>
          <a:noFill/>
          <a:ln>
            <a:noFill/>
          </a:ln>
        </p:spPr>
        <p:txBody>
          <a:bodyPr anchorCtr="0" anchor="t" bIns="0" lIns="0" spcFirstLastPara="1" rIns="0" wrap="square" tIns="0">
            <a:noAutofit/>
          </a:bodyPr>
          <a:lstStyle/>
          <a:p>
            <a:pPr indent="-317500" lvl="0" marL="457200" marR="0" rtl="0" algn="l">
              <a:lnSpc>
                <a:spcPct val="164000"/>
              </a:lnSpc>
              <a:spcBef>
                <a:spcPts val="0"/>
              </a:spcBef>
              <a:spcAft>
                <a:spcPts val="0"/>
              </a:spcAft>
              <a:buSzPts val="1400"/>
              <a:buChar char="●"/>
            </a:pPr>
            <a:r>
              <a:rPr b="0" i="0" lang="en-US" sz="1750" u="none" cap="none" strike="noStrike">
                <a:solidFill>
                  <a:srgbClr val="404155"/>
                </a:solidFill>
                <a:latin typeface="Nobile"/>
                <a:ea typeface="Nobile"/>
                <a:cs typeface="Nobile"/>
                <a:sym typeface="Nobile"/>
              </a:rPr>
              <a:t>Our core objective is to architect and deploy a robust </a:t>
            </a:r>
            <a:r>
              <a:rPr i="0" lang="en-US" sz="1750" u="none" cap="none" strike="noStrike">
                <a:solidFill>
                  <a:srgbClr val="404155"/>
                </a:solidFill>
                <a:latin typeface="Nobile"/>
                <a:ea typeface="Nobile"/>
                <a:cs typeface="Nobile"/>
                <a:sym typeface="Nobile"/>
              </a:rPr>
              <a:t>classification model</a:t>
            </a:r>
            <a:r>
              <a:rPr b="0" i="0" lang="en-US" sz="1750" u="none" cap="none" strike="noStrike">
                <a:solidFill>
                  <a:srgbClr val="404155"/>
                </a:solidFill>
                <a:latin typeface="Nobile"/>
                <a:ea typeface="Nobile"/>
                <a:cs typeface="Nobile"/>
                <a:sym typeface="Nobile"/>
              </a:rPr>
              <a:t> that generates a precise</a:t>
            </a:r>
            <a:r>
              <a:rPr b="0" i="0" lang="en-US" sz="1950" u="none" cap="none" strike="noStrike">
                <a:solidFill>
                  <a:srgbClr val="404155"/>
                </a:solidFill>
                <a:latin typeface="Nobile"/>
                <a:ea typeface="Nobile"/>
                <a:cs typeface="Nobile"/>
                <a:sym typeface="Nobile"/>
              </a:rPr>
              <a:t> </a:t>
            </a:r>
            <a:r>
              <a:rPr lang="en-US" sz="1800">
                <a:solidFill>
                  <a:srgbClr val="040C28"/>
                </a:solidFill>
                <a:highlight>
                  <a:srgbClr val="FFFFFF"/>
                </a:highlight>
              </a:rPr>
              <a:t>probability</a:t>
            </a:r>
            <a:r>
              <a:rPr i="0" lang="en-US" sz="1750" u="none" cap="none" strike="noStrike">
                <a:solidFill>
                  <a:srgbClr val="404155"/>
                </a:solidFill>
                <a:latin typeface="Nobile"/>
                <a:ea typeface="Nobile"/>
                <a:cs typeface="Nobile"/>
                <a:sym typeface="Nobile"/>
              </a:rPr>
              <a:t> score</a:t>
            </a:r>
            <a:r>
              <a:rPr b="0" i="0" lang="en-US" sz="1750" u="none" cap="none" strike="noStrike">
                <a:solidFill>
                  <a:srgbClr val="404155"/>
                </a:solidFill>
                <a:latin typeface="Nobile"/>
                <a:ea typeface="Nobile"/>
                <a:cs typeface="Nobile"/>
                <a:sym typeface="Nobile"/>
              </a:rPr>
              <a:t> for each incoming lead. </a:t>
            </a:r>
            <a:endParaRPr b="0" i="0" sz="1750" u="none" cap="none" strike="noStrike">
              <a:solidFill>
                <a:srgbClr val="404155"/>
              </a:solidFill>
              <a:latin typeface="Nobile"/>
              <a:ea typeface="Nobile"/>
              <a:cs typeface="Nobile"/>
              <a:sym typeface="Nobile"/>
            </a:endParaRPr>
          </a:p>
          <a:p>
            <a:pPr indent="-339725" lvl="0" marL="457200" marR="0" rtl="0" algn="l">
              <a:lnSpc>
                <a:spcPct val="164000"/>
              </a:lnSpc>
              <a:spcBef>
                <a:spcPts val="0"/>
              </a:spcBef>
              <a:spcAft>
                <a:spcPts val="0"/>
              </a:spcAft>
              <a:buClr>
                <a:srgbClr val="404155"/>
              </a:buClr>
              <a:buSzPts val="1750"/>
              <a:buFont typeface="Nobile"/>
              <a:buChar char="●"/>
            </a:pPr>
            <a:r>
              <a:rPr b="0" i="0" lang="en-US" sz="1750" u="none" cap="none" strike="noStrike">
                <a:solidFill>
                  <a:srgbClr val="404155"/>
                </a:solidFill>
                <a:latin typeface="Nobile"/>
                <a:ea typeface="Nobile"/>
                <a:cs typeface="Nobile"/>
                <a:sym typeface="Nobile"/>
              </a:rPr>
              <a:t>By leveraging algorithms like Logistic Regression or Gradient Boosting, we can facilitate the dynamic.</a:t>
            </a:r>
            <a:endParaRPr b="0" i="0" sz="1750" u="none" cap="none" strike="noStrike">
              <a:solidFill>
                <a:srgbClr val="404155"/>
              </a:solidFill>
              <a:latin typeface="Nobile"/>
              <a:ea typeface="Nobile"/>
              <a:cs typeface="Nobile"/>
              <a:sym typeface="Nobile"/>
            </a:endParaRPr>
          </a:p>
          <a:p>
            <a:pPr indent="-317500" lvl="0" marL="457200" marR="0" rtl="0" algn="l">
              <a:lnSpc>
                <a:spcPct val="164000"/>
              </a:lnSpc>
              <a:spcBef>
                <a:spcPts val="0"/>
              </a:spcBef>
              <a:spcAft>
                <a:spcPts val="0"/>
              </a:spcAft>
              <a:buClr>
                <a:srgbClr val="404155"/>
              </a:buClr>
              <a:buSzPts val="1400"/>
              <a:buFont typeface="Nobile"/>
              <a:buChar char="●"/>
            </a:pPr>
            <a:r>
              <a:rPr b="0" i="0" lang="en-US" sz="1750" u="none" cap="none" strike="noStrike">
                <a:solidFill>
                  <a:srgbClr val="404155"/>
                </a:solidFill>
                <a:latin typeface="Nobile"/>
                <a:ea typeface="Nobile"/>
                <a:cs typeface="Nobile"/>
                <a:sym typeface="Nobile"/>
              </a:rPr>
              <a:t>By classifying leads into high, medium, and low potential, sales teams can strategically prioritise their efforts, significantly enhancing conversion rates and overall sales effectivenes</a:t>
            </a:r>
            <a:r>
              <a:rPr b="0" i="0" lang="en-US" sz="1650" u="none" cap="none" strike="noStrike">
                <a:solidFill>
                  <a:srgbClr val="404155"/>
                </a:solidFill>
                <a:latin typeface="Nobile"/>
                <a:ea typeface="Nobile"/>
                <a:cs typeface="Nobile"/>
                <a:sym typeface="Nobile"/>
              </a:rPr>
              <a:t>s.</a:t>
            </a:r>
            <a:endParaRPr b="0" i="0" sz="1650" u="none" cap="none" strike="noStrike">
              <a:solidFill>
                <a:srgbClr val="000000"/>
              </a:solidFill>
              <a:latin typeface="Arial"/>
              <a:ea typeface="Arial"/>
              <a:cs typeface="Arial"/>
              <a:sym typeface="Arial"/>
            </a:endParaRPr>
          </a:p>
        </p:txBody>
      </p:sp>
      <p:pic>
        <p:nvPicPr>
          <p:cNvPr descr="preencoded.png" id="91" name="Google Shape;91;p4"/>
          <p:cNvPicPr preferRelativeResize="0"/>
          <p:nvPr/>
        </p:nvPicPr>
        <p:blipFill rotWithShape="1">
          <a:blip r:embed="rId3">
            <a:alphaModFix/>
          </a:blip>
          <a:srcRect b="0" l="0" r="0" t="0"/>
          <a:stretch/>
        </p:blipFill>
        <p:spPr>
          <a:xfrm>
            <a:off x="3525850" y="1773400"/>
            <a:ext cx="11058525" cy="5792376"/>
          </a:xfrm>
          <a:prstGeom prst="rect">
            <a:avLst/>
          </a:prstGeom>
          <a:noFill/>
          <a:ln>
            <a:noFill/>
          </a:ln>
        </p:spPr>
      </p:pic>
      <p:sp>
        <p:nvSpPr>
          <p:cNvPr id="92" name="Google Shape;92;p4"/>
          <p:cNvSpPr/>
          <p:nvPr/>
        </p:nvSpPr>
        <p:spPr>
          <a:xfrm>
            <a:off x="4459573" y="6274481"/>
            <a:ext cx="3642000" cy="455400"/>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404155"/>
              </a:buClr>
              <a:buSzPts val="1600"/>
              <a:buFont typeface="Corben"/>
              <a:buNone/>
            </a:pPr>
            <a:r>
              <a:rPr b="0" i="0" lang="en-US" sz="1600" u="none" cap="none" strike="noStrike">
                <a:solidFill>
                  <a:srgbClr val="404155"/>
                </a:solidFill>
                <a:latin typeface="Corben"/>
                <a:ea typeface="Corben"/>
                <a:cs typeface="Corben"/>
                <a:sym typeface="Corben"/>
              </a:rPr>
              <a:t>Low Potential</a:t>
            </a:r>
            <a:endParaRPr b="0" i="0" sz="1600" u="none" cap="none" strike="noStrike">
              <a:solidFill>
                <a:srgbClr val="000000"/>
              </a:solidFill>
              <a:latin typeface="Arial"/>
              <a:ea typeface="Arial"/>
              <a:cs typeface="Arial"/>
              <a:sym typeface="Arial"/>
            </a:endParaRPr>
          </a:p>
        </p:txBody>
      </p:sp>
      <p:sp>
        <p:nvSpPr>
          <p:cNvPr id="93" name="Google Shape;93;p4"/>
          <p:cNvSpPr/>
          <p:nvPr/>
        </p:nvSpPr>
        <p:spPr>
          <a:xfrm>
            <a:off x="4606123" y="3721695"/>
            <a:ext cx="3642000" cy="455400"/>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404155"/>
              </a:buClr>
              <a:buSzPts val="1600"/>
              <a:buFont typeface="Corben"/>
              <a:buNone/>
            </a:pPr>
            <a:r>
              <a:rPr b="0" i="0" lang="en-US" sz="1600" u="none" cap="none" strike="noStrike">
                <a:solidFill>
                  <a:srgbClr val="404155"/>
                </a:solidFill>
                <a:latin typeface="Corben"/>
                <a:ea typeface="Corben"/>
                <a:cs typeface="Corben"/>
                <a:sym typeface="Corben"/>
              </a:rPr>
              <a:t>Medium Potential</a:t>
            </a:r>
            <a:endParaRPr b="0" i="0" sz="1600" u="none" cap="none" strike="noStrike">
              <a:solidFill>
                <a:srgbClr val="000000"/>
              </a:solidFill>
              <a:latin typeface="Arial"/>
              <a:ea typeface="Arial"/>
              <a:cs typeface="Arial"/>
              <a:sym typeface="Arial"/>
            </a:endParaRPr>
          </a:p>
        </p:txBody>
      </p:sp>
      <p:sp>
        <p:nvSpPr>
          <p:cNvPr id="94" name="Google Shape;94;p4"/>
          <p:cNvSpPr/>
          <p:nvPr/>
        </p:nvSpPr>
        <p:spPr>
          <a:xfrm>
            <a:off x="5494205" y="2029816"/>
            <a:ext cx="3642000" cy="455400"/>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404155"/>
              </a:buClr>
              <a:buSzPts val="1600"/>
              <a:buFont typeface="Corben"/>
              <a:buNone/>
            </a:pPr>
            <a:r>
              <a:rPr b="0" i="0" lang="en-US" sz="1600" u="none" cap="none" strike="noStrike">
                <a:solidFill>
                  <a:srgbClr val="404155"/>
                </a:solidFill>
                <a:latin typeface="Corben"/>
                <a:ea typeface="Corben"/>
                <a:cs typeface="Corben"/>
                <a:sym typeface="Corben"/>
              </a:rPr>
              <a:t>High Potential</a:t>
            </a:r>
            <a:endParaRPr b="0" i="0" sz="1600" u="none" cap="none" strike="noStrike">
              <a:solidFill>
                <a:srgbClr val="000000"/>
              </a:solidFill>
              <a:latin typeface="Arial"/>
              <a:ea typeface="Arial"/>
              <a:cs typeface="Arial"/>
              <a:sym typeface="Arial"/>
            </a:endParaRPr>
          </a:p>
        </p:txBody>
      </p:sp>
      <p:pic>
        <p:nvPicPr>
          <p:cNvPr id="95" name="Google Shape;95;p4"/>
          <p:cNvPicPr preferRelativeResize="0"/>
          <p:nvPr/>
        </p:nvPicPr>
        <p:blipFill rotWithShape="1">
          <a:blip r:embed="rId4">
            <a:alphaModFix/>
          </a:blip>
          <a:srcRect b="0" l="0" r="0" t="0"/>
          <a:stretch/>
        </p:blipFill>
        <p:spPr>
          <a:xfrm>
            <a:off x="12570201" y="7790176"/>
            <a:ext cx="2014183" cy="322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5"/>
          <p:cNvSpPr/>
          <p:nvPr/>
        </p:nvSpPr>
        <p:spPr>
          <a:xfrm>
            <a:off x="524232" y="411837"/>
            <a:ext cx="5035987" cy="468035"/>
          </a:xfrm>
          <a:prstGeom prst="rect">
            <a:avLst/>
          </a:prstGeom>
          <a:noFill/>
          <a:ln>
            <a:noFill/>
          </a:ln>
        </p:spPr>
        <p:txBody>
          <a:bodyPr anchorCtr="0" anchor="t" bIns="0" lIns="0" spcFirstLastPara="1" rIns="0" wrap="square" tIns="0">
            <a:noAutofit/>
          </a:bodyPr>
          <a:lstStyle/>
          <a:p>
            <a:pPr indent="0" lvl="0" marL="0" marR="0" rtl="0" algn="l">
              <a:lnSpc>
                <a:spcPct val="125862"/>
              </a:lnSpc>
              <a:spcBef>
                <a:spcPts val="0"/>
              </a:spcBef>
              <a:spcAft>
                <a:spcPts val="0"/>
              </a:spcAft>
              <a:buClr>
                <a:srgbClr val="1B1B27"/>
              </a:buClr>
              <a:buSzPts val="2900"/>
              <a:buFont typeface="Corben"/>
              <a:buNone/>
            </a:pPr>
            <a:r>
              <a:rPr b="0" i="0" lang="en-US" sz="2900" u="none" cap="none" strike="noStrike">
                <a:solidFill>
                  <a:srgbClr val="1B1B27"/>
                </a:solidFill>
                <a:latin typeface="Corben"/>
                <a:ea typeface="Corben"/>
                <a:cs typeface="Corben"/>
                <a:sym typeface="Corben"/>
              </a:rPr>
              <a:t>Project Scope &amp; Methodology</a:t>
            </a:r>
            <a:endParaRPr b="0" i="0" sz="2900" u="none" cap="none" strike="noStrike">
              <a:solidFill>
                <a:srgbClr val="000000"/>
              </a:solidFill>
              <a:latin typeface="Arial"/>
              <a:ea typeface="Arial"/>
              <a:cs typeface="Arial"/>
              <a:sym typeface="Arial"/>
            </a:endParaRPr>
          </a:p>
        </p:txBody>
      </p:sp>
      <p:sp>
        <p:nvSpPr>
          <p:cNvPr id="102" name="Google Shape;102;p5"/>
          <p:cNvSpPr/>
          <p:nvPr/>
        </p:nvSpPr>
        <p:spPr>
          <a:xfrm>
            <a:off x="524225" y="1179428"/>
            <a:ext cx="13581900" cy="1878000"/>
          </a:xfrm>
          <a:prstGeom prst="rect">
            <a:avLst/>
          </a:prstGeom>
          <a:noFill/>
          <a:ln>
            <a:noFill/>
          </a:ln>
        </p:spPr>
        <p:txBody>
          <a:bodyPr anchorCtr="0" anchor="t" bIns="0" lIns="0" spcFirstLastPara="1" rIns="0" wrap="square" tIns="0">
            <a:noAutofit/>
          </a:bodyPr>
          <a:lstStyle/>
          <a:p>
            <a:pPr indent="-333375" lvl="0" marL="457200" marR="0" rtl="0" algn="l">
              <a:lnSpc>
                <a:spcPct val="160869"/>
              </a:lnSpc>
              <a:spcBef>
                <a:spcPts val="0"/>
              </a:spcBef>
              <a:spcAft>
                <a:spcPts val="0"/>
              </a:spcAft>
              <a:buClr>
                <a:srgbClr val="404155"/>
              </a:buClr>
              <a:buSzPts val="1650"/>
              <a:buFont typeface="Nobile"/>
              <a:buChar char="●"/>
            </a:pPr>
            <a:r>
              <a:rPr b="0" i="0" lang="en-US" sz="1650" u="none" cap="none" strike="noStrike">
                <a:solidFill>
                  <a:srgbClr val="404155"/>
                </a:solidFill>
                <a:latin typeface="Nobile"/>
                <a:ea typeface="Nobile"/>
                <a:cs typeface="Nobile"/>
                <a:sym typeface="Nobile"/>
              </a:rPr>
              <a:t>Our project followed a structured data science methodology, beginning with </a:t>
            </a:r>
            <a:r>
              <a:rPr i="0" lang="en-US" sz="1650" u="none" cap="none" strike="noStrike">
                <a:solidFill>
                  <a:srgbClr val="404155"/>
                </a:solidFill>
                <a:latin typeface="Nobile"/>
                <a:ea typeface="Nobile"/>
                <a:cs typeface="Nobile"/>
                <a:sym typeface="Nobile"/>
              </a:rPr>
              <a:t>data preprocessing</a:t>
            </a:r>
            <a:r>
              <a:rPr b="0" i="0" lang="en-US" sz="1650" u="none" cap="none" strike="noStrike">
                <a:solidFill>
                  <a:srgbClr val="404155"/>
                </a:solidFill>
                <a:latin typeface="Nobile"/>
                <a:ea typeface="Nobile"/>
                <a:cs typeface="Nobile"/>
                <a:sym typeface="Nobile"/>
              </a:rPr>
              <a:t>, where we addressed missing values through </a:t>
            </a:r>
            <a:r>
              <a:rPr i="0" lang="en-US" sz="1650" u="none" cap="none" strike="noStrike">
                <a:solidFill>
                  <a:srgbClr val="404155"/>
                </a:solidFill>
                <a:latin typeface="Nobile"/>
                <a:ea typeface="Nobile"/>
                <a:cs typeface="Nobile"/>
                <a:sym typeface="Nobile"/>
              </a:rPr>
              <a:t>imputation </a:t>
            </a:r>
            <a:r>
              <a:rPr b="0" i="0" lang="en-US" sz="1650" u="none" cap="none" strike="noStrike">
                <a:solidFill>
                  <a:srgbClr val="404155"/>
                </a:solidFill>
                <a:latin typeface="Nobile"/>
                <a:ea typeface="Nobile"/>
                <a:cs typeface="Nobile"/>
                <a:sym typeface="Nobile"/>
              </a:rPr>
              <a:t>and handled outliers to ensure data quality. </a:t>
            </a:r>
            <a:endParaRPr b="0" i="0" sz="1650" u="none" cap="none" strike="noStrike">
              <a:solidFill>
                <a:srgbClr val="404155"/>
              </a:solidFill>
              <a:latin typeface="Nobile"/>
              <a:ea typeface="Nobile"/>
              <a:cs typeface="Nobile"/>
              <a:sym typeface="Nobile"/>
            </a:endParaRPr>
          </a:p>
          <a:p>
            <a:pPr indent="-333375" lvl="0" marL="457200" marR="0" rtl="0" algn="l">
              <a:lnSpc>
                <a:spcPct val="160869"/>
              </a:lnSpc>
              <a:spcBef>
                <a:spcPts val="0"/>
              </a:spcBef>
              <a:spcAft>
                <a:spcPts val="0"/>
              </a:spcAft>
              <a:buClr>
                <a:srgbClr val="404155"/>
              </a:buClr>
              <a:buSzPts val="1650"/>
              <a:buFont typeface="Nobile"/>
              <a:buChar char="●"/>
            </a:pPr>
            <a:r>
              <a:rPr b="0" i="0" lang="en-US" sz="1650" u="none" cap="none" strike="noStrike">
                <a:solidFill>
                  <a:srgbClr val="404155"/>
                </a:solidFill>
                <a:latin typeface="Nobile"/>
                <a:ea typeface="Nobile"/>
                <a:cs typeface="Nobile"/>
                <a:sym typeface="Nobile"/>
              </a:rPr>
              <a:t>This was followed by comprehensive </a:t>
            </a:r>
            <a:r>
              <a:rPr i="0" lang="en-US" sz="1650" u="none" cap="none" strike="noStrike">
                <a:solidFill>
                  <a:srgbClr val="404155"/>
                </a:solidFill>
                <a:latin typeface="Nobile"/>
                <a:ea typeface="Nobile"/>
                <a:cs typeface="Nobile"/>
                <a:sym typeface="Nobile"/>
              </a:rPr>
              <a:t>exploratory data analysis (EDA)</a:t>
            </a:r>
            <a:r>
              <a:rPr b="0" i="0" lang="en-US" sz="1650" u="none" cap="none" strike="noStrike">
                <a:solidFill>
                  <a:srgbClr val="404155"/>
                </a:solidFill>
                <a:latin typeface="Nobile"/>
                <a:ea typeface="Nobile"/>
                <a:cs typeface="Nobile"/>
                <a:sym typeface="Nobile"/>
              </a:rPr>
              <a:t> to uncover initial insights.</a:t>
            </a:r>
            <a:endParaRPr b="0" i="0" sz="1650" u="none" cap="none" strike="noStrike">
              <a:solidFill>
                <a:srgbClr val="404155"/>
              </a:solidFill>
              <a:latin typeface="Nobile"/>
              <a:ea typeface="Nobile"/>
              <a:cs typeface="Nobile"/>
              <a:sym typeface="Nobile"/>
            </a:endParaRPr>
          </a:p>
          <a:p>
            <a:pPr indent="-333375" lvl="0" marL="457200" marR="0" rtl="0" algn="l">
              <a:lnSpc>
                <a:spcPct val="160869"/>
              </a:lnSpc>
              <a:spcBef>
                <a:spcPts val="0"/>
              </a:spcBef>
              <a:spcAft>
                <a:spcPts val="0"/>
              </a:spcAft>
              <a:buClr>
                <a:srgbClr val="404155"/>
              </a:buClr>
              <a:buSzPts val="1650"/>
              <a:buFont typeface="Nobile"/>
              <a:buChar char="●"/>
            </a:pPr>
            <a:r>
              <a:rPr b="0" i="0" lang="en-US" sz="1650" u="none" cap="none" strike="noStrike">
                <a:solidFill>
                  <a:srgbClr val="404155"/>
                </a:solidFill>
                <a:latin typeface="Nobile"/>
                <a:ea typeface="Nobile"/>
                <a:cs typeface="Nobile"/>
                <a:sym typeface="Nobile"/>
              </a:rPr>
              <a:t>The core of our work involved intensive </a:t>
            </a:r>
            <a:r>
              <a:rPr i="0" lang="en-US" sz="1650" u="none" cap="none" strike="noStrike">
                <a:solidFill>
                  <a:srgbClr val="404155"/>
                </a:solidFill>
                <a:latin typeface="Nobile"/>
                <a:ea typeface="Nobile"/>
                <a:cs typeface="Nobile"/>
                <a:sym typeface="Nobile"/>
              </a:rPr>
              <a:t>feature engineering</a:t>
            </a:r>
            <a:r>
              <a:rPr b="0" i="0" lang="en-US" sz="1650" u="none" cap="none" strike="noStrike">
                <a:solidFill>
                  <a:srgbClr val="404155"/>
                </a:solidFill>
                <a:latin typeface="Nobile"/>
                <a:ea typeface="Nobile"/>
                <a:cs typeface="Nobile"/>
                <a:sym typeface="Nobile"/>
              </a:rPr>
              <a:t>, creating new predictive variables and transforming existing ones using techniques like one-hot encoding for categorical data</a:t>
            </a:r>
            <a:endParaRPr b="0" i="0" sz="1650" u="none" cap="none" strike="noStrike">
              <a:solidFill>
                <a:srgbClr val="000000"/>
              </a:solidFill>
              <a:latin typeface="Arial"/>
              <a:ea typeface="Arial"/>
              <a:cs typeface="Arial"/>
              <a:sym typeface="Arial"/>
            </a:endParaRPr>
          </a:p>
        </p:txBody>
      </p:sp>
      <p:pic>
        <p:nvPicPr>
          <p:cNvPr descr="preencoded.png" id="103" name="Google Shape;103;p5"/>
          <p:cNvPicPr preferRelativeResize="0"/>
          <p:nvPr/>
        </p:nvPicPr>
        <p:blipFill rotWithShape="1">
          <a:blip r:embed="rId3">
            <a:alphaModFix/>
          </a:blip>
          <a:srcRect b="0" l="0" r="0" t="0"/>
          <a:stretch/>
        </p:blipFill>
        <p:spPr>
          <a:xfrm>
            <a:off x="524225" y="3755050"/>
            <a:ext cx="6608326" cy="3681776"/>
          </a:xfrm>
          <a:prstGeom prst="rect">
            <a:avLst/>
          </a:prstGeom>
          <a:noFill/>
          <a:ln>
            <a:noFill/>
          </a:ln>
        </p:spPr>
      </p:pic>
      <p:sp>
        <p:nvSpPr>
          <p:cNvPr id="104" name="Google Shape;104;p5"/>
          <p:cNvSpPr/>
          <p:nvPr/>
        </p:nvSpPr>
        <p:spPr>
          <a:xfrm>
            <a:off x="7441223" y="3564202"/>
            <a:ext cx="2246400" cy="468000"/>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1B1B27"/>
              </a:buClr>
              <a:buSzPts val="1450"/>
              <a:buFont typeface="Corben"/>
              <a:buNone/>
            </a:pPr>
            <a:r>
              <a:rPr b="0" i="0" lang="en-US" sz="1950" u="none" cap="none" strike="noStrike">
                <a:solidFill>
                  <a:srgbClr val="1B1B27"/>
                </a:solidFill>
                <a:latin typeface="Corben"/>
                <a:ea typeface="Corben"/>
                <a:cs typeface="Corben"/>
                <a:sym typeface="Corben"/>
              </a:rPr>
              <a:t>Key Phases:</a:t>
            </a:r>
            <a:endParaRPr b="0" i="0" sz="1950" u="none" cap="none" strike="noStrike">
              <a:solidFill>
                <a:srgbClr val="000000"/>
              </a:solidFill>
              <a:latin typeface="Arial"/>
              <a:ea typeface="Arial"/>
              <a:cs typeface="Arial"/>
              <a:sym typeface="Arial"/>
            </a:endParaRPr>
          </a:p>
        </p:txBody>
      </p:sp>
      <p:sp>
        <p:nvSpPr>
          <p:cNvPr id="105" name="Google Shape;105;p5"/>
          <p:cNvSpPr/>
          <p:nvPr/>
        </p:nvSpPr>
        <p:spPr>
          <a:xfrm>
            <a:off x="7377025" y="4400395"/>
            <a:ext cx="6736800" cy="4680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550"/>
              <a:buFont typeface="Nobile"/>
              <a:buChar char="•"/>
            </a:pPr>
            <a:r>
              <a:rPr b="0" i="0" lang="en-US" sz="1550" u="none" cap="none" strike="noStrike">
                <a:solidFill>
                  <a:srgbClr val="404155"/>
                </a:solidFill>
                <a:latin typeface="Nobile"/>
                <a:ea typeface="Nobile"/>
                <a:cs typeface="Nobile"/>
                <a:sym typeface="Nobile"/>
              </a:rPr>
              <a:t>Data Acquisition &amp; Cleaning-</a:t>
            </a:r>
            <a:endParaRPr b="0" i="0" sz="1550" u="none" cap="none" strike="noStrike">
              <a:solidFill>
                <a:srgbClr val="000000"/>
              </a:solidFill>
              <a:latin typeface="Arial"/>
              <a:ea typeface="Arial"/>
              <a:cs typeface="Arial"/>
              <a:sym typeface="Arial"/>
            </a:endParaRPr>
          </a:p>
        </p:txBody>
      </p:sp>
      <p:sp>
        <p:nvSpPr>
          <p:cNvPr id="106" name="Google Shape;106;p5"/>
          <p:cNvSpPr/>
          <p:nvPr/>
        </p:nvSpPr>
        <p:spPr>
          <a:xfrm>
            <a:off x="7441237" y="4868397"/>
            <a:ext cx="6608400" cy="2397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550"/>
              <a:buFont typeface="Nobile"/>
              <a:buChar char="•"/>
            </a:pPr>
            <a:r>
              <a:rPr b="0" i="0" lang="en-US" sz="1550" u="none" cap="none" strike="noStrike">
                <a:solidFill>
                  <a:srgbClr val="404155"/>
                </a:solidFill>
                <a:latin typeface="Nobile"/>
                <a:ea typeface="Nobile"/>
                <a:cs typeface="Nobile"/>
                <a:sym typeface="Nobile"/>
              </a:rPr>
              <a:t>Feature Engineering</a:t>
            </a:r>
            <a:endParaRPr b="0" i="0" sz="1550" u="none" cap="none" strike="noStrike">
              <a:solidFill>
                <a:srgbClr val="000000"/>
              </a:solidFill>
              <a:latin typeface="Arial"/>
              <a:ea typeface="Arial"/>
              <a:cs typeface="Arial"/>
              <a:sym typeface="Arial"/>
            </a:endParaRPr>
          </a:p>
        </p:txBody>
      </p:sp>
      <p:sp>
        <p:nvSpPr>
          <p:cNvPr id="107" name="Google Shape;107;p5"/>
          <p:cNvSpPr/>
          <p:nvPr/>
        </p:nvSpPr>
        <p:spPr>
          <a:xfrm>
            <a:off x="7441237" y="5944301"/>
            <a:ext cx="6608400" cy="2397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550"/>
              <a:buFont typeface="Nobile"/>
              <a:buChar char="•"/>
            </a:pPr>
            <a:r>
              <a:rPr b="0" i="0" lang="en-US" sz="1550" u="none" cap="none" strike="noStrike">
                <a:solidFill>
                  <a:srgbClr val="404155"/>
                </a:solidFill>
                <a:latin typeface="Nobile"/>
                <a:ea typeface="Nobile"/>
                <a:cs typeface="Nobile"/>
                <a:sym typeface="Nobile"/>
              </a:rPr>
              <a:t>Model Selection &amp; Training</a:t>
            </a:r>
            <a:endParaRPr b="0" i="0" sz="1550" u="none" cap="none" strike="noStrike">
              <a:solidFill>
                <a:srgbClr val="000000"/>
              </a:solidFill>
              <a:latin typeface="Arial"/>
              <a:ea typeface="Arial"/>
              <a:cs typeface="Arial"/>
              <a:sym typeface="Arial"/>
            </a:endParaRPr>
          </a:p>
        </p:txBody>
      </p:sp>
      <p:sp>
        <p:nvSpPr>
          <p:cNvPr id="108" name="Google Shape;108;p5"/>
          <p:cNvSpPr/>
          <p:nvPr/>
        </p:nvSpPr>
        <p:spPr>
          <a:xfrm>
            <a:off x="7441237" y="6446468"/>
            <a:ext cx="6608400" cy="2397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550"/>
              <a:buFont typeface="Nobile"/>
              <a:buChar char="•"/>
            </a:pPr>
            <a:r>
              <a:rPr b="0" i="0" lang="en-US" sz="1550" u="none" cap="none" strike="noStrike">
                <a:solidFill>
                  <a:srgbClr val="404155"/>
                </a:solidFill>
                <a:latin typeface="Nobile"/>
                <a:ea typeface="Nobile"/>
                <a:cs typeface="Nobile"/>
                <a:sym typeface="Nobile"/>
              </a:rPr>
              <a:t>Performance Evaluation</a:t>
            </a:r>
            <a:endParaRPr b="0" i="0" sz="1550" u="none" cap="none" strike="noStrike">
              <a:solidFill>
                <a:srgbClr val="000000"/>
              </a:solidFill>
              <a:latin typeface="Arial"/>
              <a:ea typeface="Arial"/>
              <a:cs typeface="Arial"/>
              <a:sym typeface="Arial"/>
            </a:endParaRPr>
          </a:p>
        </p:txBody>
      </p:sp>
      <p:sp>
        <p:nvSpPr>
          <p:cNvPr id="109" name="Google Shape;109;p5"/>
          <p:cNvSpPr/>
          <p:nvPr/>
        </p:nvSpPr>
        <p:spPr>
          <a:xfrm>
            <a:off x="7441237" y="5406359"/>
            <a:ext cx="6608400" cy="239700"/>
          </a:xfrm>
          <a:prstGeom prst="rect">
            <a:avLst/>
          </a:prstGeom>
          <a:noFill/>
          <a:ln>
            <a:noFill/>
          </a:ln>
        </p:spPr>
        <p:txBody>
          <a:bodyPr anchorCtr="0" anchor="t" bIns="0" lIns="0" spcFirstLastPara="1" rIns="0" wrap="square" tIns="0">
            <a:noAutofit/>
          </a:bodyPr>
          <a:lstStyle/>
          <a:p>
            <a:pPr indent="-355600" lvl="0" marL="342900" marR="0" rtl="0" algn="l">
              <a:lnSpc>
                <a:spcPct val="160869"/>
              </a:lnSpc>
              <a:spcBef>
                <a:spcPts val="0"/>
              </a:spcBef>
              <a:spcAft>
                <a:spcPts val="0"/>
              </a:spcAft>
              <a:buClr>
                <a:srgbClr val="404155"/>
              </a:buClr>
              <a:buSzPts val="1550"/>
              <a:buFont typeface="Nobile"/>
              <a:buChar char="•"/>
            </a:pPr>
            <a:r>
              <a:rPr b="0" i="0" lang="en-US" sz="1550" u="none" cap="none" strike="noStrike">
                <a:solidFill>
                  <a:srgbClr val="404155"/>
                </a:solidFill>
                <a:latin typeface="Nobile"/>
                <a:ea typeface="Nobile"/>
                <a:cs typeface="Nobile"/>
                <a:sym typeface="Nobile"/>
              </a:rPr>
              <a:t>Business Insights &amp; Integration</a:t>
            </a:r>
            <a:endParaRPr b="0" i="0" sz="1550" u="none" cap="none" strike="noStrike">
              <a:solidFill>
                <a:srgbClr val="000000"/>
              </a:solidFill>
              <a:latin typeface="Arial"/>
              <a:ea typeface="Arial"/>
              <a:cs typeface="Arial"/>
              <a:sym typeface="Arial"/>
            </a:endParaRPr>
          </a:p>
        </p:txBody>
      </p:sp>
      <p:pic>
        <p:nvPicPr>
          <p:cNvPr id="110" name="Google Shape;110;p5"/>
          <p:cNvPicPr preferRelativeResize="0"/>
          <p:nvPr/>
        </p:nvPicPr>
        <p:blipFill rotWithShape="1">
          <a:blip r:embed="rId4">
            <a:alphaModFix/>
          </a:blip>
          <a:srcRect b="0" l="0" r="0" t="0"/>
          <a:stretch/>
        </p:blipFill>
        <p:spPr>
          <a:xfrm>
            <a:off x="12570201" y="7790176"/>
            <a:ext cx="2014183" cy="322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6"/>
          <p:cNvSpPr/>
          <p:nvPr/>
        </p:nvSpPr>
        <p:spPr>
          <a:xfrm>
            <a:off x="793790" y="718185"/>
            <a:ext cx="11213068"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450" u="none" cap="none" strike="noStrike">
                <a:solidFill>
                  <a:srgbClr val="1B1B27"/>
                </a:solidFill>
                <a:latin typeface="Corben"/>
                <a:ea typeface="Corben"/>
                <a:cs typeface="Corben"/>
                <a:sym typeface="Corben"/>
              </a:rPr>
              <a:t>Dataset Overview: X Education Lead Data</a:t>
            </a:r>
            <a:endParaRPr b="0" i="0" sz="4450" u="none" cap="none" strike="noStrike">
              <a:solidFill>
                <a:srgbClr val="000000"/>
              </a:solidFill>
              <a:latin typeface="Arial"/>
              <a:ea typeface="Arial"/>
              <a:cs typeface="Arial"/>
              <a:sym typeface="Arial"/>
            </a:endParaRPr>
          </a:p>
        </p:txBody>
      </p:sp>
      <p:sp>
        <p:nvSpPr>
          <p:cNvPr id="117" name="Google Shape;117;p6"/>
          <p:cNvSpPr/>
          <p:nvPr/>
        </p:nvSpPr>
        <p:spPr>
          <a:xfrm>
            <a:off x="793790" y="1880592"/>
            <a:ext cx="13042821"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The dataset for this project provides a comprehensive view of each sales lead, combining unique identifiers like 'Prospect ID' and 'Lead Number' with a rich array of behavioral and demographic attributes. It includes over 30 variables that capture the lead's journey and profile.</a:t>
            </a:r>
            <a:endParaRPr b="0" i="0" sz="1750" u="none" cap="none" strike="noStrike">
              <a:solidFill>
                <a:srgbClr val="000000"/>
              </a:solidFill>
              <a:latin typeface="Arial"/>
              <a:ea typeface="Arial"/>
              <a:cs typeface="Arial"/>
              <a:sym typeface="Arial"/>
            </a:endParaRPr>
          </a:p>
        </p:txBody>
      </p:sp>
      <p:sp>
        <p:nvSpPr>
          <p:cNvPr id="118" name="Google Shape;118;p6"/>
          <p:cNvSpPr/>
          <p:nvPr/>
        </p:nvSpPr>
        <p:spPr>
          <a:xfrm>
            <a:off x="793790" y="3224451"/>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1" i="0" lang="en-US" sz="1750" u="none" cap="none" strike="noStrike">
                <a:solidFill>
                  <a:srgbClr val="404155"/>
                </a:solidFill>
                <a:latin typeface="Nobile"/>
                <a:ea typeface="Nobile"/>
                <a:cs typeface="Nobile"/>
                <a:sym typeface="Nobile"/>
              </a:rPr>
              <a:t>Lead Source and Origin</a:t>
            </a:r>
            <a:r>
              <a:rPr b="0" i="0" lang="en-US" sz="1750" u="none" cap="none" strike="noStrike">
                <a:solidFill>
                  <a:srgbClr val="404155"/>
                </a:solidFill>
                <a:latin typeface="Nobile"/>
                <a:ea typeface="Nobile"/>
                <a:cs typeface="Nobile"/>
                <a:sym typeface="Nobile"/>
              </a:rPr>
              <a:t>: Information on how the lead was acquired, such as 'Lead Origin' (e.g., API, Landing Page Submission) and 'Lead Source' (e.g., Google, Olark Chat).</a:t>
            </a:r>
            <a:endParaRPr b="0" i="0" sz="1750" u="none" cap="none" strike="noStrike">
              <a:solidFill>
                <a:srgbClr val="000000"/>
              </a:solidFill>
              <a:latin typeface="Arial"/>
              <a:ea typeface="Arial"/>
              <a:cs typeface="Arial"/>
              <a:sym typeface="Arial"/>
            </a:endParaRPr>
          </a:p>
        </p:txBody>
      </p:sp>
      <p:sp>
        <p:nvSpPr>
          <p:cNvPr id="119" name="Google Shape;119;p6"/>
          <p:cNvSpPr/>
          <p:nvPr/>
        </p:nvSpPr>
        <p:spPr>
          <a:xfrm>
            <a:off x="793790" y="4029551"/>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1" i="0" lang="en-US" sz="1750" u="none" cap="none" strike="noStrike">
                <a:solidFill>
                  <a:srgbClr val="404155"/>
                </a:solidFill>
                <a:latin typeface="Nobile"/>
                <a:ea typeface="Nobile"/>
                <a:cs typeface="Nobile"/>
                <a:sym typeface="Nobile"/>
              </a:rPr>
              <a:t>Engagement Metrics</a:t>
            </a:r>
            <a:r>
              <a:rPr b="0" i="0" lang="en-US" sz="1750" u="none" cap="none" strike="noStrike">
                <a:solidFill>
                  <a:srgbClr val="404155"/>
                </a:solidFill>
                <a:latin typeface="Nobile"/>
                <a:ea typeface="Nobile"/>
                <a:cs typeface="Nobile"/>
                <a:sym typeface="Nobile"/>
              </a:rPr>
              <a:t>: Quantitative data tracking user interaction, including 'TotalVisits', 'Total Time Spent on Website', and 'Page Views Per Visit'.</a:t>
            </a:r>
            <a:endParaRPr b="0" i="0" sz="1750" u="none" cap="none" strike="noStrike">
              <a:solidFill>
                <a:srgbClr val="000000"/>
              </a:solidFill>
              <a:latin typeface="Arial"/>
              <a:ea typeface="Arial"/>
              <a:cs typeface="Arial"/>
              <a:sym typeface="Arial"/>
            </a:endParaRPr>
          </a:p>
        </p:txBody>
      </p:sp>
      <p:pic>
        <p:nvPicPr>
          <p:cNvPr descr="preencoded.png" id="120" name="Google Shape;120;p6"/>
          <p:cNvPicPr preferRelativeResize="0"/>
          <p:nvPr/>
        </p:nvPicPr>
        <p:blipFill rotWithShape="1">
          <a:blip r:embed="rId3">
            <a:alphaModFix/>
          </a:blip>
          <a:srcRect b="0" l="0" r="0" t="0"/>
          <a:stretch/>
        </p:blipFill>
        <p:spPr>
          <a:xfrm>
            <a:off x="793790" y="5010507"/>
            <a:ext cx="13042821" cy="2500908"/>
          </a:xfrm>
          <a:prstGeom prst="rect">
            <a:avLst/>
          </a:prstGeom>
          <a:noFill/>
          <a:ln>
            <a:noFill/>
          </a:ln>
        </p:spPr>
      </p:pic>
      <p:pic>
        <p:nvPicPr>
          <p:cNvPr id="121" name="Google Shape;121;p6"/>
          <p:cNvPicPr preferRelativeResize="0"/>
          <p:nvPr/>
        </p:nvPicPr>
        <p:blipFill rotWithShape="1">
          <a:blip r:embed="rId4">
            <a:alphaModFix/>
          </a:blip>
          <a:srcRect b="0" l="0" r="0" t="0"/>
          <a:stretch/>
        </p:blipFill>
        <p:spPr>
          <a:xfrm>
            <a:off x="12570201" y="7790176"/>
            <a:ext cx="2014183" cy="322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7"/>
          <p:cNvSpPr/>
          <p:nvPr/>
        </p:nvSpPr>
        <p:spPr>
          <a:xfrm>
            <a:off x="396835" y="31182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2200"/>
              <a:buFont typeface="Corben"/>
              <a:buNone/>
            </a:pPr>
            <a:r>
              <a:rPr b="0" i="0" lang="en-US" sz="2200" u="none" cap="none" strike="noStrike">
                <a:solidFill>
                  <a:srgbClr val="1B1B27"/>
                </a:solidFill>
                <a:latin typeface="Corben"/>
                <a:ea typeface="Corben"/>
                <a:cs typeface="Corben"/>
                <a:sym typeface="Corben"/>
              </a:rPr>
              <a:t>Data Architecture:</a:t>
            </a:r>
            <a:endParaRPr b="0" i="0" sz="2200" u="none" cap="none" strike="noStrike">
              <a:solidFill>
                <a:srgbClr val="000000"/>
              </a:solidFill>
              <a:latin typeface="Arial"/>
              <a:ea typeface="Arial"/>
              <a:cs typeface="Arial"/>
              <a:sym typeface="Arial"/>
            </a:endParaRPr>
          </a:p>
        </p:txBody>
      </p:sp>
      <p:pic>
        <p:nvPicPr>
          <p:cNvPr id="128" name="Google Shape;128;p7"/>
          <p:cNvPicPr preferRelativeResize="0"/>
          <p:nvPr/>
        </p:nvPicPr>
        <p:blipFill rotWithShape="1">
          <a:blip r:embed="rId3">
            <a:alphaModFix/>
          </a:blip>
          <a:srcRect b="0" l="0" r="0" t="0"/>
          <a:stretch/>
        </p:blipFill>
        <p:spPr>
          <a:xfrm>
            <a:off x="12570201" y="7790176"/>
            <a:ext cx="2014183" cy="322900"/>
          </a:xfrm>
          <a:prstGeom prst="rect">
            <a:avLst/>
          </a:prstGeom>
          <a:noFill/>
          <a:ln>
            <a:noFill/>
          </a:ln>
        </p:spPr>
      </p:pic>
      <p:pic>
        <p:nvPicPr>
          <p:cNvPr id="129" name="Google Shape;129;p7" title="Untitled diagram _ Mermaid Chart-2025-07-20-145516.png"/>
          <p:cNvPicPr preferRelativeResize="0"/>
          <p:nvPr/>
        </p:nvPicPr>
        <p:blipFill rotWithShape="1">
          <a:blip r:embed="rId4">
            <a:alphaModFix/>
          </a:blip>
          <a:srcRect b="0" l="0" r="0" t="0"/>
          <a:stretch/>
        </p:blipFill>
        <p:spPr>
          <a:xfrm>
            <a:off x="3560525" y="152400"/>
            <a:ext cx="5420200" cy="792480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8"/>
          <p:cNvSpPr/>
          <p:nvPr/>
        </p:nvSpPr>
        <p:spPr>
          <a:xfrm>
            <a:off x="793790" y="990838"/>
            <a:ext cx="7255312"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Corben"/>
              <a:buNone/>
            </a:pPr>
            <a:r>
              <a:rPr b="0" i="0" lang="en-US" sz="4450" u="none" cap="none" strike="noStrike">
                <a:solidFill>
                  <a:srgbClr val="1B1B27"/>
                </a:solidFill>
                <a:latin typeface="Corben"/>
                <a:ea typeface="Corben"/>
                <a:cs typeface="Corben"/>
                <a:sym typeface="Corben"/>
              </a:rPr>
              <a:t>Model Building &amp; Training: </a:t>
            </a:r>
            <a:endParaRPr b="0" i="0" sz="4450" u="none" cap="none" strike="noStrike">
              <a:solidFill>
                <a:srgbClr val="000000"/>
              </a:solidFill>
              <a:latin typeface="Arial"/>
              <a:ea typeface="Arial"/>
              <a:cs typeface="Arial"/>
              <a:sym typeface="Arial"/>
            </a:endParaRPr>
          </a:p>
        </p:txBody>
      </p:sp>
      <p:sp>
        <p:nvSpPr>
          <p:cNvPr id="136" name="Google Shape;136;p8"/>
          <p:cNvSpPr/>
          <p:nvPr/>
        </p:nvSpPr>
        <p:spPr>
          <a:xfrm>
            <a:off x="793790" y="2153245"/>
            <a:ext cx="13042821"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After rigorous data preprocessing, including handling missing values and encoding categorical features, we engineered new features like 'Engagement Score'. We experimented with various classification models, including Logistic Regression, Random Forest, and Gradient Boosting. XGBoost consistently outperformed others in accuracy and robustness, establishing itself as our optimal model.</a:t>
            </a:r>
            <a:endParaRPr b="0" i="0" sz="1750" u="none" cap="none" strike="noStrike">
              <a:solidFill>
                <a:srgbClr val="000000"/>
              </a:solidFill>
              <a:latin typeface="Arial"/>
              <a:ea typeface="Arial"/>
              <a:cs typeface="Arial"/>
              <a:sym typeface="Arial"/>
            </a:endParaRPr>
          </a:p>
        </p:txBody>
      </p:sp>
      <p:sp>
        <p:nvSpPr>
          <p:cNvPr id="137" name="Google Shape;137;p8"/>
          <p:cNvSpPr/>
          <p:nvPr/>
        </p:nvSpPr>
        <p:spPr>
          <a:xfrm>
            <a:off x="793790" y="4169688"/>
            <a:ext cx="4196358" cy="121920"/>
          </a:xfrm>
          <a:prstGeom prst="roundRect">
            <a:avLst>
              <a:gd fmla="val 78139" name="adj"/>
            </a:avLst>
          </a:prstGeom>
          <a:solidFill>
            <a:srgbClr val="4967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8"/>
          <p:cNvSpPr/>
          <p:nvPr/>
        </p:nvSpPr>
        <p:spPr>
          <a:xfrm>
            <a:off x="2551688" y="3860006"/>
            <a:ext cx="680442" cy="680442"/>
          </a:xfrm>
          <a:prstGeom prst="roundRect">
            <a:avLst>
              <a:gd fmla="val 134383" name="adj"/>
            </a:avLst>
          </a:prstGeom>
          <a:solidFill>
            <a:srgbClr val="4967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139" name="Google Shape;139;p8"/>
          <p:cNvPicPr preferRelativeResize="0"/>
          <p:nvPr/>
        </p:nvPicPr>
        <p:blipFill rotWithShape="1">
          <a:blip r:embed="rId3">
            <a:alphaModFix/>
          </a:blip>
          <a:srcRect b="0" l="0" r="0" t="0"/>
          <a:stretch/>
        </p:blipFill>
        <p:spPr>
          <a:xfrm>
            <a:off x="2755761" y="4030147"/>
            <a:ext cx="272177" cy="340162"/>
          </a:xfrm>
          <a:prstGeom prst="rect">
            <a:avLst/>
          </a:prstGeom>
          <a:noFill/>
          <a:ln>
            <a:noFill/>
          </a:ln>
        </p:spPr>
      </p:pic>
      <p:sp>
        <p:nvSpPr>
          <p:cNvPr id="140" name="Google Shape;140;p8"/>
          <p:cNvSpPr/>
          <p:nvPr/>
        </p:nvSpPr>
        <p:spPr>
          <a:xfrm>
            <a:off x="1051084" y="4767143"/>
            <a:ext cx="3681770" cy="70866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200"/>
              <a:buFont typeface="Corben"/>
              <a:buNone/>
            </a:pPr>
            <a:r>
              <a:rPr b="0" i="0" lang="en-US" sz="2200" u="none" cap="none" strike="noStrike">
                <a:solidFill>
                  <a:srgbClr val="404155"/>
                </a:solidFill>
                <a:latin typeface="Corben"/>
                <a:ea typeface="Corben"/>
                <a:cs typeface="Corben"/>
                <a:sym typeface="Corben"/>
              </a:rPr>
              <a:t>Data Cleaning &amp; Imputation:</a:t>
            </a:r>
            <a:endParaRPr b="0" i="0" sz="2200" u="none" cap="none" strike="noStrike">
              <a:solidFill>
                <a:srgbClr val="000000"/>
              </a:solidFill>
              <a:latin typeface="Arial"/>
              <a:ea typeface="Arial"/>
              <a:cs typeface="Arial"/>
              <a:sym typeface="Arial"/>
            </a:endParaRPr>
          </a:p>
        </p:txBody>
      </p:sp>
      <p:sp>
        <p:nvSpPr>
          <p:cNvPr id="141" name="Google Shape;141;p8"/>
          <p:cNvSpPr/>
          <p:nvPr/>
        </p:nvSpPr>
        <p:spPr>
          <a:xfrm>
            <a:off x="1051084" y="5611892"/>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1.)Remove duplicates</a:t>
            </a:r>
            <a:endParaRPr b="0" i="0" sz="1750" u="none" cap="none" strike="noStrike">
              <a:solidFill>
                <a:srgbClr val="000000"/>
              </a:solidFill>
              <a:latin typeface="Arial"/>
              <a:ea typeface="Arial"/>
              <a:cs typeface="Arial"/>
              <a:sym typeface="Arial"/>
            </a:endParaRPr>
          </a:p>
        </p:txBody>
      </p:sp>
      <p:sp>
        <p:nvSpPr>
          <p:cNvPr id="142" name="Google Shape;142;p8"/>
          <p:cNvSpPr/>
          <p:nvPr/>
        </p:nvSpPr>
        <p:spPr>
          <a:xfrm>
            <a:off x="1051084" y="6110883"/>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2.)Handle missing data</a:t>
            </a:r>
            <a:endParaRPr b="0" i="0" sz="1750" u="none" cap="none" strike="noStrike">
              <a:solidFill>
                <a:srgbClr val="000000"/>
              </a:solidFill>
              <a:latin typeface="Arial"/>
              <a:ea typeface="Arial"/>
              <a:cs typeface="Arial"/>
              <a:sym typeface="Arial"/>
            </a:endParaRPr>
          </a:p>
        </p:txBody>
      </p:sp>
      <p:sp>
        <p:nvSpPr>
          <p:cNvPr id="143" name="Google Shape;143;p8"/>
          <p:cNvSpPr/>
          <p:nvPr/>
        </p:nvSpPr>
        <p:spPr>
          <a:xfrm>
            <a:off x="1051084" y="6609874"/>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3.)Outlier detection</a:t>
            </a:r>
            <a:endParaRPr b="0" i="0" sz="1750" u="none" cap="none" strike="noStrike">
              <a:solidFill>
                <a:srgbClr val="000000"/>
              </a:solidFill>
              <a:latin typeface="Arial"/>
              <a:ea typeface="Arial"/>
              <a:cs typeface="Arial"/>
              <a:sym typeface="Arial"/>
            </a:endParaRPr>
          </a:p>
        </p:txBody>
      </p:sp>
      <p:sp>
        <p:nvSpPr>
          <p:cNvPr id="144" name="Google Shape;144;p8"/>
          <p:cNvSpPr/>
          <p:nvPr/>
        </p:nvSpPr>
        <p:spPr>
          <a:xfrm>
            <a:off x="5216962" y="4169688"/>
            <a:ext cx="4196358" cy="121920"/>
          </a:xfrm>
          <a:prstGeom prst="roundRect">
            <a:avLst>
              <a:gd fmla="val 78139" name="adj"/>
            </a:avLst>
          </a:prstGeom>
          <a:solidFill>
            <a:srgbClr val="4967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8"/>
          <p:cNvSpPr/>
          <p:nvPr/>
        </p:nvSpPr>
        <p:spPr>
          <a:xfrm>
            <a:off x="6974860" y="3860006"/>
            <a:ext cx="680442" cy="680442"/>
          </a:xfrm>
          <a:prstGeom prst="roundRect">
            <a:avLst>
              <a:gd fmla="val 134383" name="adj"/>
            </a:avLst>
          </a:prstGeom>
          <a:solidFill>
            <a:srgbClr val="4967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146" name="Google Shape;146;p8"/>
          <p:cNvPicPr preferRelativeResize="0"/>
          <p:nvPr/>
        </p:nvPicPr>
        <p:blipFill rotWithShape="1">
          <a:blip r:embed="rId4">
            <a:alphaModFix/>
          </a:blip>
          <a:srcRect b="0" l="0" r="0" t="0"/>
          <a:stretch/>
        </p:blipFill>
        <p:spPr>
          <a:xfrm>
            <a:off x="7178933" y="4030147"/>
            <a:ext cx="272177" cy="340162"/>
          </a:xfrm>
          <a:prstGeom prst="rect">
            <a:avLst/>
          </a:prstGeom>
          <a:noFill/>
          <a:ln>
            <a:noFill/>
          </a:ln>
        </p:spPr>
      </p:pic>
      <p:sp>
        <p:nvSpPr>
          <p:cNvPr id="147" name="Google Shape;147;p8"/>
          <p:cNvSpPr/>
          <p:nvPr/>
        </p:nvSpPr>
        <p:spPr>
          <a:xfrm>
            <a:off x="5474256" y="4767143"/>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200"/>
              <a:buFont typeface="Corben"/>
              <a:buNone/>
            </a:pPr>
            <a:r>
              <a:rPr b="0" i="0" lang="en-US" sz="2200" u="none" cap="none" strike="noStrike">
                <a:solidFill>
                  <a:srgbClr val="404155"/>
                </a:solidFill>
                <a:latin typeface="Corben"/>
                <a:ea typeface="Corben"/>
                <a:cs typeface="Corben"/>
                <a:sym typeface="Corben"/>
              </a:rPr>
              <a:t>Feature Engineering:</a:t>
            </a:r>
            <a:endParaRPr b="0" i="0" sz="2200" u="none" cap="none" strike="noStrike">
              <a:solidFill>
                <a:srgbClr val="000000"/>
              </a:solidFill>
              <a:latin typeface="Arial"/>
              <a:ea typeface="Arial"/>
              <a:cs typeface="Arial"/>
              <a:sym typeface="Arial"/>
            </a:endParaRPr>
          </a:p>
        </p:txBody>
      </p:sp>
      <p:sp>
        <p:nvSpPr>
          <p:cNvPr id="148" name="Google Shape;148;p8"/>
          <p:cNvSpPr/>
          <p:nvPr/>
        </p:nvSpPr>
        <p:spPr>
          <a:xfrm>
            <a:off x="5474256" y="5257562"/>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1.)Label/One-Hot Encoding</a:t>
            </a:r>
            <a:endParaRPr b="0" i="0" sz="1750" u="none" cap="none" strike="noStrike">
              <a:solidFill>
                <a:srgbClr val="000000"/>
              </a:solidFill>
              <a:latin typeface="Arial"/>
              <a:ea typeface="Arial"/>
              <a:cs typeface="Arial"/>
              <a:sym typeface="Arial"/>
            </a:endParaRPr>
          </a:p>
        </p:txBody>
      </p:sp>
      <p:sp>
        <p:nvSpPr>
          <p:cNvPr id="149" name="Google Shape;149;p8"/>
          <p:cNvSpPr/>
          <p:nvPr/>
        </p:nvSpPr>
        <p:spPr>
          <a:xfrm>
            <a:off x="5474256" y="5756553"/>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2.)  Feature Mapping</a:t>
            </a:r>
            <a:endParaRPr b="0" i="0" sz="1750" u="none" cap="none" strike="noStrike">
              <a:solidFill>
                <a:srgbClr val="000000"/>
              </a:solidFill>
              <a:latin typeface="Arial"/>
              <a:ea typeface="Arial"/>
              <a:cs typeface="Arial"/>
              <a:sym typeface="Arial"/>
            </a:endParaRPr>
          </a:p>
        </p:txBody>
      </p:sp>
      <p:sp>
        <p:nvSpPr>
          <p:cNvPr id="150" name="Google Shape;150;p8"/>
          <p:cNvSpPr/>
          <p:nvPr/>
        </p:nvSpPr>
        <p:spPr>
          <a:xfrm>
            <a:off x="5474256" y="6255544"/>
            <a:ext cx="3681770"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3.)Scale or normalize numerical features</a:t>
            </a:r>
            <a:endParaRPr b="0" i="0" sz="1750" u="none" cap="none" strike="noStrike">
              <a:solidFill>
                <a:srgbClr val="000000"/>
              </a:solidFill>
              <a:latin typeface="Arial"/>
              <a:ea typeface="Arial"/>
              <a:cs typeface="Arial"/>
              <a:sym typeface="Arial"/>
            </a:endParaRPr>
          </a:p>
        </p:txBody>
      </p:sp>
      <p:sp>
        <p:nvSpPr>
          <p:cNvPr id="151" name="Google Shape;151;p8"/>
          <p:cNvSpPr/>
          <p:nvPr/>
        </p:nvSpPr>
        <p:spPr>
          <a:xfrm>
            <a:off x="9640133" y="4169688"/>
            <a:ext cx="4196358" cy="121920"/>
          </a:xfrm>
          <a:prstGeom prst="roundRect">
            <a:avLst>
              <a:gd fmla="val 78139" name="adj"/>
            </a:avLst>
          </a:prstGeom>
          <a:solidFill>
            <a:srgbClr val="4967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8"/>
          <p:cNvSpPr/>
          <p:nvPr/>
        </p:nvSpPr>
        <p:spPr>
          <a:xfrm>
            <a:off x="11398032" y="3860006"/>
            <a:ext cx="680442" cy="680442"/>
          </a:xfrm>
          <a:prstGeom prst="roundRect">
            <a:avLst>
              <a:gd fmla="val 134383" name="adj"/>
            </a:avLst>
          </a:prstGeom>
          <a:solidFill>
            <a:srgbClr val="4967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153" name="Google Shape;153;p8"/>
          <p:cNvPicPr preferRelativeResize="0"/>
          <p:nvPr/>
        </p:nvPicPr>
        <p:blipFill rotWithShape="1">
          <a:blip r:embed="rId5">
            <a:alphaModFix/>
          </a:blip>
          <a:srcRect b="0" l="0" r="0" t="0"/>
          <a:stretch/>
        </p:blipFill>
        <p:spPr>
          <a:xfrm>
            <a:off x="11602105" y="4030147"/>
            <a:ext cx="272177" cy="340162"/>
          </a:xfrm>
          <a:prstGeom prst="rect">
            <a:avLst/>
          </a:prstGeom>
          <a:noFill/>
          <a:ln>
            <a:noFill/>
          </a:ln>
        </p:spPr>
      </p:pic>
      <p:sp>
        <p:nvSpPr>
          <p:cNvPr id="154" name="Google Shape;154;p8"/>
          <p:cNvSpPr/>
          <p:nvPr/>
        </p:nvSpPr>
        <p:spPr>
          <a:xfrm>
            <a:off x="9897427" y="4767143"/>
            <a:ext cx="3433167"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04155"/>
              </a:buClr>
              <a:buSzPts val="2200"/>
              <a:buFont typeface="Corben"/>
              <a:buNone/>
            </a:pPr>
            <a:r>
              <a:rPr b="0" i="0" lang="en-US" sz="2200" u="none" cap="none" strike="noStrike">
                <a:solidFill>
                  <a:srgbClr val="404155"/>
                </a:solidFill>
                <a:latin typeface="Corben"/>
                <a:ea typeface="Corben"/>
                <a:cs typeface="Corben"/>
                <a:sym typeface="Corben"/>
              </a:rPr>
              <a:t>Model Selection &amp; Tuning:</a:t>
            </a:r>
            <a:endParaRPr b="0" i="0" sz="2200" u="none" cap="none" strike="noStrike">
              <a:solidFill>
                <a:srgbClr val="000000"/>
              </a:solidFill>
              <a:latin typeface="Arial"/>
              <a:ea typeface="Arial"/>
              <a:cs typeface="Arial"/>
              <a:sym typeface="Arial"/>
            </a:endParaRPr>
          </a:p>
        </p:txBody>
      </p:sp>
      <p:sp>
        <p:nvSpPr>
          <p:cNvPr id="155" name="Google Shape;155;p8"/>
          <p:cNvSpPr/>
          <p:nvPr/>
        </p:nvSpPr>
        <p:spPr>
          <a:xfrm>
            <a:off x="9897427" y="5257562"/>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1.) Random Forest</a:t>
            </a:r>
            <a:endParaRPr b="0" i="0" sz="1750" u="none" cap="none" strike="noStrike">
              <a:solidFill>
                <a:srgbClr val="000000"/>
              </a:solidFill>
              <a:latin typeface="Arial"/>
              <a:ea typeface="Arial"/>
              <a:cs typeface="Arial"/>
              <a:sym typeface="Arial"/>
            </a:endParaRPr>
          </a:p>
        </p:txBody>
      </p:sp>
      <p:sp>
        <p:nvSpPr>
          <p:cNvPr id="156" name="Google Shape;156;p8"/>
          <p:cNvSpPr/>
          <p:nvPr/>
        </p:nvSpPr>
        <p:spPr>
          <a:xfrm>
            <a:off x="9897427" y="5756553"/>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2.)</a:t>
            </a:r>
            <a:r>
              <a:rPr b="1" i="0" lang="en-US" sz="1750" u="none" cap="none" strike="noStrike">
                <a:solidFill>
                  <a:srgbClr val="404155"/>
                </a:solidFill>
                <a:latin typeface="Nobile"/>
                <a:ea typeface="Nobile"/>
                <a:cs typeface="Nobile"/>
                <a:sym typeface="Nobile"/>
              </a:rPr>
              <a:t> </a:t>
            </a:r>
            <a:r>
              <a:rPr b="0" i="0" lang="en-US" sz="1750" u="none" cap="none" strike="noStrike">
                <a:solidFill>
                  <a:srgbClr val="404155"/>
                </a:solidFill>
                <a:latin typeface="Nobile"/>
                <a:ea typeface="Nobile"/>
                <a:cs typeface="Nobile"/>
                <a:sym typeface="Nobile"/>
              </a:rPr>
              <a:t>XGBoost</a:t>
            </a:r>
            <a:endParaRPr b="0" i="0" sz="1750" u="none" cap="none" strike="noStrike">
              <a:solidFill>
                <a:srgbClr val="000000"/>
              </a:solidFill>
              <a:latin typeface="Arial"/>
              <a:ea typeface="Arial"/>
              <a:cs typeface="Arial"/>
              <a:sym typeface="Arial"/>
            </a:endParaRPr>
          </a:p>
        </p:txBody>
      </p:sp>
      <p:sp>
        <p:nvSpPr>
          <p:cNvPr id="157" name="Google Shape;157;p8"/>
          <p:cNvSpPr/>
          <p:nvPr/>
        </p:nvSpPr>
        <p:spPr>
          <a:xfrm>
            <a:off x="9897427" y="6255544"/>
            <a:ext cx="36817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04155"/>
              </a:buClr>
              <a:buSzPts val="1750"/>
              <a:buFont typeface="Nobile"/>
              <a:buNone/>
            </a:pPr>
            <a:r>
              <a:rPr b="0" i="0" lang="en-US" sz="1750" u="none" cap="none" strike="noStrike">
                <a:solidFill>
                  <a:srgbClr val="404155"/>
                </a:solidFill>
                <a:latin typeface="Nobile"/>
                <a:ea typeface="Nobile"/>
                <a:cs typeface="Nobile"/>
                <a:sym typeface="Nobile"/>
              </a:rPr>
              <a:t>3.)LightGBM</a:t>
            </a:r>
            <a:endParaRPr b="0" i="0" sz="1750" u="none" cap="none" strike="noStrike">
              <a:solidFill>
                <a:srgbClr val="000000"/>
              </a:solidFill>
              <a:latin typeface="Arial"/>
              <a:ea typeface="Arial"/>
              <a:cs typeface="Arial"/>
              <a:sym typeface="Arial"/>
            </a:endParaRPr>
          </a:p>
        </p:txBody>
      </p:sp>
      <p:pic>
        <p:nvPicPr>
          <p:cNvPr id="158" name="Google Shape;158;p8"/>
          <p:cNvPicPr preferRelativeResize="0"/>
          <p:nvPr/>
        </p:nvPicPr>
        <p:blipFill rotWithShape="1">
          <a:blip r:embed="rId6">
            <a:alphaModFix/>
          </a:blip>
          <a:srcRect b="0" l="0" r="0" t="0"/>
          <a:stretch/>
        </p:blipFill>
        <p:spPr>
          <a:xfrm>
            <a:off x="12570201" y="7790176"/>
            <a:ext cx="2014183" cy="322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9"/>
          <p:cNvSpPr/>
          <p:nvPr/>
        </p:nvSpPr>
        <p:spPr>
          <a:xfrm>
            <a:off x="671989" y="570428"/>
            <a:ext cx="12750165" cy="600075"/>
          </a:xfrm>
          <a:prstGeom prst="rect">
            <a:avLst/>
          </a:prstGeom>
          <a:noFill/>
          <a:ln>
            <a:noFill/>
          </a:ln>
        </p:spPr>
        <p:txBody>
          <a:bodyPr anchorCtr="0" anchor="t" bIns="0" lIns="0" spcFirstLastPara="1" rIns="0" wrap="square" tIns="0">
            <a:noAutofit/>
          </a:bodyPr>
          <a:lstStyle/>
          <a:p>
            <a:pPr indent="0" lvl="0" marL="0" marR="0" rtl="0" algn="l">
              <a:lnSpc>
                <a:spcPct val="125333"/>
              </a:lnSpc>
              <a:spcBef>
                <a:spcPts val="0"/>
              </a:spcBef>
              <a:spcAft>
                <a:spcPts val="0"/>
              </a:spcAft>
              <a:buClr>
                <a:srgbClr val="1B1B27"/>
              </a:buClr>
              <a:buSzPts val="3750"/>
              <a:buFont typeface="Corben"/>
              <a:buNone/>
            </a:pPr>
            <a:r>
              <a:rPr b="0" i="0" lang="en-US" sz="3750" u="none" cap="none" strike="noStrike">
                <a:solidFill>
                  <a:srgbClr val="1B1B27"/>
                </a:solidFill>
                <a:latin typeface="Corben"/>
                <a:ea typeface="Corben"/>
                <a:cs typeface="Corben"/>
                <a:sym typeface="Corben"/>
              </a:rPr>
              <a:t>Model Evaluation: Superior Performance with LightGBM</a:t>
            </a:r>
            <a:endParaRPr b="0" i="0" sz="3750" u="none" cap="none" strike="noStrike">
              <a:solidFill>
                <a:srgbClr val="000000"/>
              </a:solidFill>
              <a:latin typeface="Arial"/>
              <a:ea typeface="Arial"/>
              <a:cs typeface="Arial"/>
              <a:sym typeface="Arial"/>
            </a:endParaRPr>
          </a:p>
        </p:txBody>
      </p:sp>
      <p:sp>
        <p:nvSpPr>
          <p:cNvPr id="165" name="Google Shape;165;p9"/>
          <p:cNvSpPr/>
          <p:nvPr/>
        </p:nvSpPr>
        <p:spPr>
          <a:xfrm>
            <a:off x="671989" y="1554480"/>
            <a:ext cx="13286423" cy="921544"/>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404155"/>
              </a:buClr>
              <a:buSzPts val="1500"/>
              <a:buFont typeface="Nobile"/>
              <a:buNone/>
            </a:pPr>
            <a:r>
              <a:rPr b="0" i="0" lang="en-US" sz="1500" u="none" cap="none" strike="noStrike">
                <a:solidFill>
                  <a:srgbClr val="404155"/>
                </a:solidFill>
                <a:latin typeface="Nobile"/>
                <a:ea typeface="Nobile"/>
                <a:cs typeface="Nobile"/>
                <a:sym typeface="Nobile"/>
              </a:rPr>
              <a:t>The LightGBM model demonstrated exceptional performance across key metrics. It achieved an accuracy of 92%, a recall of 92%, and an F1-score of 90%, indicating its strong predictive power and ability to minimise false negatives. The ROC AUC score of 0.97 further confirmed its excellent discriminatory capability between converting and non-converting leads.</a:t>
            </a:r>
            <a:endParaRPr b="0" i="0" sz="1500" u="none" cap="none" strike="noStrike">
              <a:solidFill>
                <a:srgbClr val="000000"/>
              </a:solidFill>
              <a:latin typeface="Arial"/>
              <a:ea typeface="Arial"/>
              <a:cs typeface="Arial"/>
              <a:sym typeface="Arial"/>
            </a:endParaRPr>
          </a:p>
        </p:txBody>
      </p:sp>
      <p:sp>
        <p:nvSpPr>
          <p:cNvPr id="166" name="Google Shape;166;p9"/>
          <p:cNvSpPr/>
          <p:nvPr/>
        </p:nvSpPr>
        <p:spPr>
          <a:xfrm>
            <a:off x="671989" y="2692003"/>
            <a:ext cx="13286423" cy="4967049"/>
          </a:xfrm>
          <a:prstGeom prst="roundRect">
            <a:avLst>
              <a:gd fmla="val 1624" name="adj"/>
            </a:avLst>
          </a:prstGeom>
          <a:solidFill>
            <a:srgbClr val="B6F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preencoded.png" id="167" name="Google Shape;167;p9"/>
          <p:cNvPicPr preferRelativeResize="0"/>
          <p:nvPr/>
        </p:nvPicPr>
        <p:blipFill rotWithShape="1">
          <a:blip r:embed="rId3">
            <a:alphaModFix/>
          </a:blip>
          <a:srcRect b="0" l="0" r="0" t="0"/>
          <a:stretch/>
        </p:blipFill>
        <p:spPr>
          <a:xfrm>
            <a:off x="863918" y="2969657"/>
            <a:ext cx="239911" cy="191929"/>
          </a:xfrm>
          <a:prstGeom prst="rect">
            <a:avLst/>
          </a:prstGeom>
          <a:noFill/>
          <a:ln>
            <a:noFill/>
          </a:ln>
        </p:spPr>
      </p:pic>
      <p:pic>
        <p:nvPicPr>
          <p:cNvPr descr="preencoded.png" id="168" name="Google Shape;168;p9"/>
          <p:cNvPicPr preferRelativeResize="0"/>
          <p:nvPr/>
        </p:nvPicPr>
        <p:blipFill rotWithShape="1">
          <a:blip r:embed="rId4">
            <a:alphaModFix/>
          </a:blip>
          <a:srcRect b="0" l="0" r="0" t="0"/>
          <a:stretch/>
        </p:blipFill>
        <p:spPr>
          <a:xfrm>
            <a:off x="1295757" y="2931914"/>
            <a:ext cx="8172807" cy="4415195"/>
          </a:xfrm>
          <a:prstGeom prst="rect">
            <a:avLst/>
          </a:prstGeom>
          <a:noFill/>
          <a:ln>
            <a:noFill/>
          </a:ln>
        </p:spPr>
      </p:pic>
      <p:pic>
        <p:nvPicPr>
          <p:cNvPr id="169" name="Google Shape;169;p9"/>
          <p:cNvPicPr preferRelativeResize="0"/>
          <p:nvPr/>
        </p:nvPicPr>
        <p:blipFill rotWithShape="1">
          <a:blip r:embed="rId5">
            <a:alphaModFix/>
          </a:blip>
          <a:srcRect b="0" l="0" r="0" t="0"/>
          <a:stretch/>
        </p:blipFill>
        <p:spPr>
          <a:xfrm>
            <a:off x="12570201" y="7790176"/>
            <a:ext cx="2014183" cy="322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